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avi" ContentType="video/x-msvide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75" r:id="rId2"/>
    <p:sldId id="271" r:id="rId3"/>
    <p:sldId id="301" r:id="rId4"/>
    <p:sldId id="290" r:id="rId5"/>
    <p:sldId id="281" r:id="rId6"/>
    <p:sldId id="284" r:id="rId7"/>
    <p:sldId id="286" r:id="rId8"/>
    <p:sldId id="282" r:id="rId9"/>
    <p:sldId id="289" r:id="rId10"/>
    <p:sldId id="280" r:id="rId11"/>
    <p:sldId id="277" r:id="rId12"/>
    <p:sldId id="278" r:id="rId13"/>
    <p:sldId id="296" r:id="rId14"/>
    <p:sldId id="297" r:id="rId15"/>
    <p:sldId id="299" r:id="rId16"/>
    <p:sldId id="279" r:id="rId17"/>
    <p:sldId id="300" r:id="rId18"/>
    <p:sldId id="283" r:id="rId19"/>
    <p:sldId id="302" r:id="rId20"/>
    <p:sldId id="292" r:id="rId21"/>
    <p:sldId id="294" r:id="rId22"/>
    <p:sldId id="311" r:id="rId23"/>
    <p:sldId id="313" r:id="rId24"/>
    <p:sldId id="312" r:id="rId25"/>
    <p:sldId id="314" r:id="rId26"/>
    <p:sldId id="293" r:id="rId27"/>
    <p:sldId id="309" r:id="rId28"/>
    <p:sldId id="295" r:id="rId29"/>
    <p:sldId id="310" r:id="rId30"/>
    <p:sldId id="317" r:id="rId31"/>
    <p:sldId id="315" r:id="rId32"/>
    <p:sldId id="318" r:id="rId33"/>
    <p:sldId id="319" r:id="rId34"/>
    <p:sldId id="321" r:id="rId35"/>
    <p:sldId id="322" r:id="rId36"/>
    <p:sldId id="320" r:id="rId37"/>
    <p:sldId id="326" r:id="rId38"/>
    <p:sldId id="327" r:id="rId39"/>
    <p:sldId id="328" r:id="rId40"/>
    <p:sldId id="330" r:id="rId41"/>
    <p:sldId id="331" r:id="rId42"/>
    <p:sldId id="332" r:id="rId43"/>
    <p:sldId id="334" r:id="rId44"/>
    <p:sldId id="335" r:id="rId45"/>
    <p:sldId id="336" r:id="rId46"/>
    <p:sldId id="337" r:id="rId47"/>
    <p:sldId id="324" r:id="rId48"/>
    <p:sldId id="339" r:id="rId49"/>
    <p:sldId id="340" r:id="rId50"/>
    <p:sldId id="345" r:id="rId51"/>
    <p:sldId id="341" r:id="rId52"/>
    <p:sldId id="343" r:id="rId53"/>
    <p:sldId id="347" r:id="rId54"/>
    <p:sldId id="346" r:id="rId55"/>
    <p:sldId id="348" r:id="rId56"/>
    <p:sldId id="349" r:id="rId57"/>
    <p:sldId id="350" r:id="rId58"/>
    <p:sldId id="351" r:id="rId59"/>
    <p:sldId id="352" r:id="rId60"/>
    <p:sldId id="353" r:id="rId61"/>
    <p:sldId id="355" r:id="rId62"/>
    <p:sldId id="354" r:id="rId63"/>
    <p:sldId id="356" r:id="rId64"/>
    <p:sldId id="358" r:id="rId65"/>
    <p:sldId id="359" r:id="rId66"/>
    <p:sldId id="360" r:id="rId67"/>
    <p:sldId id="361" r:id="rId68"/>
    <p:sldId id="357" r:id="rId69"/>
    <p:sldId id="363" r:id="rId70"/>
    <p:sldId id="364" r:id="rId71"/>
    <p:sldId id="365" r:id="rId72"/>
    <p:sldId id="366" r:id="rId73"/>
    <p:sldId id="367" r:id="rId74"/>
    <p:sldId id="370" r:id="rId75"/>
    <p:sldId id="369" r:id="rId76"/>
    <p:sldId id="371" r:id="rId77"/>
    <p:sldId id="368" r:id="rId78"/>
    <p:sldId id="373" r:id="rId79"/>
    <p:sldId id="377" r:id="rId80"/>
    <p:sldId id="379" r:id="rId81"/>
    <p:sldId id="375" r:id="rId82"/>
    <p:sldId id="381" r:id="rId83"/>
    <p:sldId id="378" r:id="rId84"/>
    <p:sldId id="38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CE00C95-7CF7-4DAC-9238-20D6BC226FC7}">
          <p14:sldIdLst>
            <p14:sldId id="275"/>
            <p14:sldId id="271"/>
            <p14:sldId id="301"/>
            <p14:sldId id="290"/>
            <p14:sldId id="281"/>
            <p14:sldId id="284"/>
            <p14:sldId id="286"/>
            <p14:sldId id="282"/>
            <p14:sldId id="289"/>
            <p14:sldId id="280"/>
            <p14:sldId id="277"/>
            <p14:sldId id="278"/>
            <p14:sldId id="296"/>
            <p14:sldId id="297"/>
            <p14:sldId id="299"/>
            <p14:sldId id="279"/>
            <p14:sldId id="300"/>
            <p14:sldId id="283"/>
            <p14:sldId id="302"/>
          </p14:sldIdLst>
        </p14:section>
        <p14:section name="JENIS-JENIS ANCAMAN KEAMANAN KOMPUTER" id="{75779C63-C6A8-45C4-8A2D-47E809456C42}">
          <p14:sldIdLst>
            <p14:sldId id="292"/>
            <p14:sldId id="294"/>
            <p14:sldId id="311"/>
            <p14:sldId id="313"/>
            <p14:sldId id="312"/>
            <p14:sldId id="314"/>
            <p14:sldId id="293"/>
            <p14:sldId id="309"/>
            <p14:sldId id="295"/>
            <p14:sldId id="310"/>
          </p14:sldIdLst>
        </p14:section>
        <p14:section name="KEAMANAN SISTEM OPERASI" id="{EB475B4E-87AE-44F3-B51B-11EBD87F2D31}">
          <p14:sldIdLst>
            <p14:sldId id="317"/>
            <p14:sldId id="315"/>
            <p14:sldId id="318"/>
            <p14:sldId id="319"/>
            <p14:sldId id="321"/>
            <p14:sldId id="322"/>
            <p14:sldId id="320"/>
          </p14:sldIdLst>
        </p14:section>
        <p14:section name="MALICIUS SOFTWARE" id="{DBA9AEDA-AFCC-49E1-BFA3-62CD55B62D0D}">
          <p14:sldIdLst>
            <p14:sldId id="326"/>
            <p14:sldId id="327"/>
            <p14:sldId id="328"/>
            <p14:sldId id="330"/>
            <p14:sldId id="331"/>
            <p14:sldId id="332"/>
            <p14:sldId id="334"/>
            <p14:sldId id="335"/>
            <p14:sldId id="336"/>
          </p14:sldIdLst>
        </p14:section>
        <p14:section name="KEAMANAN BASIS DATA" id="{269DEF25-0798-4393-9C65-5056C43D8998}">
          <p14:sldIdLst>
            <p14:sldId id="337"/>
            <p14:sldId id="324"/>
            <p14:sldId id="339"/>
            <p14:sldId id="340"/>
            <p14:sldId id="345"/>
            <p14:sldId id="341"/>
            <p14:sldId id="343"/>
          </p14:sldIdLst>
        </p14:section>
        <p14:section name="KEAMANAN JARINGAN KOMPUTER" id="{72C13DA2-0B32-4101-AA7E-CFAC3D5D73A2}">
          <p14:sldIdLst>
            <p14:sldId id="347"/>
            <p14:sldId id="346"/>
            <p14:sldId id="348"/>
            <p14:sldId id="349"/>
            <p14:sldId id="350"/>
            <p14:sldId id="351"/>
            <p14:sldId id="352"/>
            <p14:sldId id="353"/>
            <p14:sldId id="355"/>
            <p14:sldId id="354"/>
          </p14:sldIdLst>
        </p14:section>
        <p14:section name="CRYPTOGRAPHY" id="{7F11C4FA-4663-467D-BBD6-F41187A99699}">
          <p14:sldIdLst>
            <p14:sldId id="356"/>
            <p14:sldId id="358"/>
            <p14:sldId id="359"/>
            <p14:sldId id="360"/>
            <p14:sldId id="361"/>
            <p14:sldId id="357"/>
            <p14:sldId id="363"/>
            <p14:sldId id="364"/>
            <p14:sldId id="365"/>
          </p14:sldIdLst>
        </p14:section>
        <p14:section name="CRYPTOGRAPHY LANJUTAN" id="{0DAF295D-52A6-4BE0-B601-6C5D7D5B2C28}">
          <p14:sldIdLst>
            <p14:sldId id="366"/>
            <p14:sldId id="367"/>
            <p14:sldId id="370"/>
            <p14:sldId id="369"/>
            <p14:sldId id="371"/>
            <p14:sldId id="368"/>
          </p14:sldIdLst>
        </p14:section>
        <p14:section name="WEB PROTOKOL HTTP VS HTTPS" id="{1E5C5742-950F-4E6A-9367-3026D0E48A11}">
          <p14:sldIdLst>
            <p14:sldId id="373"/>
            <p14:sldId id="377"/>
            <p14:sldId id="379"/>
            <p14:sldId id="375"/>
            <p14:sldId id="381"/>
            <p14:sldId id="378"/>
            <p14:sldId id="3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658"/>
    <a:srgbClr val="51C295"/>
    <a:srgbClr val="E2772E"/>
    <a:srgbClr val="ED7D31"/>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60" autoAdjust="0"/>
    <p:restoredTop sz="86894" autoAdjust="0"/>
  </p:normalViewPr>
  <p:slideViewPr>
    <p:cSldViewPr snapToGrid="0">
      <p:cViewPr varScale="1">
        <p:scale>
          <a:sx n="61" d="100"/>
          <a:sy n="61" d="100"/>
        </p:scale>
        <p:origin x="630" y="4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image" Target="../media/image2.jpg"/></Relationships>
</file>

<file path=ppt/diagrams/_rels/data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image" Target="../media/image27.jpe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B9ED0D-9311-4E34-8295-0E3125BFE6BB}"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EF2D5212-0651-4F4E-A5A9-C0DAB49F6492}">
      <dgm:prSet phldrT="[Text]"/>
      <dgm:spPr>
        <a:solidFill>
          <a:schemeClr val="accent5">
            <a:lumMod val="50000"/>
          </a:schemeClr>
        </a:solidFill>
      </dgm:spPr>
      <dgm:t>
        <a:bodyPr/>
        <a:lstStyle/>
        <a:p>
          <a:r>
            <a:rPr lang="id-ID" dirty="0" smtClean="0"/>
            <a:t>KEAMANAN KOMPUTER</a:t>
          </a:r>
          <a:endParaRPr lang="en-US" dirty="0"/>
        </a:p>
      </dgm:t>
    </dgm:pt>
    <dgm:pt modelId="{0C34F629-FB8D-4161-9008-80E26D7E3348}" type="parTrans" cxnId="{C8B31B21-587D-4AAA-BE80-447EB95BC356}">
      <dgm:prSet/>
      <dgm:spPr/>
      <dgm:t>
        <a:bodyPr/>
        <a:lstStyle/>
        <a:p>
          <a:endParaRPr lang="en-US"/>
        </a:p>
      </dgm:t>
    </dgm:pt>
    <dgm:pt modelId="{46467036-1963-4F17-9916-E79381730FCA}" type="sibTrans" cxnId="{C8B31B21-587D-4AAA-BE80-447EB95BC356}">
      <dgm:prSet/>
      <dgm:spPr/>
      <dgm:t>
        <a:bodyPr/>
        <a:lstStyle/>
        <a:p>
          <a:endParaRPr lang="en-US"/>
        </a:p>
      </dgm:t>
    </dgm:pt>
    <dgm:pt modelId="{F1243C73-9AE4-4C7D-8B0A-37CB8E84AA37}">
      <dgm:prSet phldrT="[Text]"/>
      <dgm:spPr>
        <a:solidFill>
          <a:srgbClr val="C00000"/>
        </a:solidFill>
      </dgm:spPr>
      <dgm:t>
        <a:bodyPr/>
        <a:lstStyle/>
        <a:p>
          <a:r>
            <a:rPr lang="id-ID" dirty="0" smtClean="0"/>
            <a:t>ANCAMAN KEAMANAN</a:t>
          </a:r>
          <a:endParaRPr lang="en-US" dirty="0"/>
        </a:p>
      </dgm:t>
    </dgm:pt>
    <dgm:pt modelId="{0813D020-EC4A-4456-98C1-8E9206F68A5B}" type="parTrans" cxnId="{E1EAC92F-8238-4658-9B58-AADC8ED12906}">
      <dgm:prSet/>
      <dgm:spPr/>
      <dgm:t>
        <a:bodyPr/>
        <a:lstStyle/>
        <a:p>
          <a:endParaRPr lang="en-US"/>
        </a:p>
      </dgm:t>
    </dgm:pt>
    <dgm:pt modelId="{BE3ED86B-B617-422C-8711-CC02A3B3942A}" type="sibTrans" cxnId="{E1EAC92F-8238-4658-9B58-AADC8ED12906}">
      <dgm:prSet/>
      <dgm:spPr/>
      <dgm:t>
        <a:bodyPr/>
        <a:lstStyle/>
        <a:p>
          <a:endParaRPr lang="en-US"/>
        </a:p>
      </dgm:t>
    </dgm:pt>
    <dgm:pt modelId="{EFB8A2BA-A240-4FE4-9A5E-57C7E5676AD3}">
      <dgm:prSet phldrT="[Text]"/>
      <dgm:spPr>
        <a:solidFill>
          <a:schemeClr val="accent6">
            <a:lumMod val="50000"/>
          </a:schemeClr>
        </a:solidFill>
      </dgm:spPr>
      <dgm:t>
        <a:bodyPr/>
        <a:lstStyle/>
        <a:p>
          <a:r>
            <a:rPr lang="id-ID" dirty="0" smtClean="0"/>
            <a:t>METODE PENCEGAHAN</a:t>
          </a:r>
          <a:endParaRPr lang="en-US" dirty="0"/>
        </a:p>
      </dgm:t>
    </dgm:pt>
    <dgm:pt modelId="{391D3A36-4DBB-4C11-A158-A9509F0FA206}" type="parTrans" cxnId="{F6AC7ABC-4A35-446C-A131-917A259A2628}">
      <dgm:prSet/>
      <dgm:spPr/>
      <dgm:t>
        <a:bodyPr/>
        <a:lstStyle/>
        <a:p>
          <a:endParaRPr lang="en-US"/>
        </a:p>
      </dgm:t>
    </dgm:pt>
    <dgm:pt modelId="{5BBEC6B5-3964-46F8-A95B-82E3743C1EAC}" type="sibTrans" cxnId="{F6AC7ABC-4A35-446C-A131-917A259A2628}">
      <dgm:prSet/>
      <dgm:spPr/>
      <dgm:t>
        <a:bodyPr/>
        <a:lstStyle/>
        <a:p>
          <a:endParaRPr lang="en-US"/>
        </a:p>
      </dgm:t>
    </dgm:pt>
    <dgm:pt modelId="{21BD1063-5693-469A-B010-9C5B43514475}">
      <dgm:prSet/>
      <dgm:spPr/>
      <dgm:t>
        <a:bodyPr/>
        <a:lstStyle/>
        <a:p>
          <a:r>
            <a:rPr lang="en-US" dirty="0" smtClean="0"/>
            <a:t>Confidentiality </a:t>
          </a:r>
          <a:endParaRPr lang="en-US" noProof="0" dirty="0">
            <a:solidFill>
              <a:schemeClr val="tx1"/>
            </a:solidFill>
          </a:endParaRPr>
        </a:p>
      </dgm:t>
    </dgm:pt>
    <dgm:pt modelId="{9DB430A1-5599-47B5-A50A-E6B9AAB9065F}" type="parTrans" cxnId="{AB4ABA18-5CAF-479C-AAA0-8E171E9E704D}">
      <dgm:prSet/>
      <dgm:spPr/>
      <dgm:t>
        <a:bodyPr/>
        <a:lstStyle/>
        <a:p>
          <a:endParaRPr lang="en-US"/>
        </a:p>
      </dgm:t>
    </dgm:pt>
    <dgm:pt modelId="{92539E7B-8F6A-424E-B469-6D90C5F92555}" type="sibTrans" cxnId="{AB4ABA18-5CAF-479C-AAA0-8E171E9E704D}">
      <dgm:prSet/>
      <dgm:spPr/>
      <dgm:t>
        <a:bodyPr/>
        <a:lstStyle/>
        <a:p>
          <a:endParaRPr lang="en-US"/>
        </a:p>
      </dgm:t>
    </dgm:pt>
    <dgm:pt modelId="{B837127F-D744-4A5C-9D88-F9CC97762097}">
      <dgm:prSet/>
      <dgm:spPr/>
      <dgm:t>
        <a:bodyPr/>
        <a:lstStyle/>
        <a:p>
          <a:r>
            <a:rPr lang="en-US" noProof="0" dirty="0" smtClean="0">
              <a:solidFill>
                <a:schemeClr val="tx1"/>
              </a:solidFill>
            </a:rPr>
            <a:t>Interruption</a:t>
          </a:r>
          <a:endParaRPr lang="en-US" noProof="0" dirty="0">
            <a:solidFill>
              <a:schemeClr val="tx1"/>
            </a:solidFill>
          </a:endParaRPr>
        </a:p>
      </dgm:t>
    </dgm:pt>
    <dgm:pt modelId="{B8821475-EAC2-4AA5-AC2A-3BDF05760912}" type="parTrans" cxnId="{D3567B25-747F-4292-8D7A-97A13A99759E}">
      <dgm:prSet/>
      <dgm:spPr/>
      <dgm:t>
        <a:bodyPr/>
        <a:lstStyle/>
        <a:p>
          <a:endParaRPr lang="en-US"/>
        </a:p>
      </dgm:t>
    </dgm:pt>
    <dgm:pt modelId="{5495FC3F-25E6-49E2-8984-F6444EC864D0}" type="sibTrans" cxnId="{D3567B25-747F-4292-8D7A-97A13A99759E}">
      <dgm:prSet/>
      <dgm:spPr/>
      <dgm:t>
        <a:bodyPr/>
        <a:lstStyle/>
        <a:p>
          <a:endParaRPr lang="en-US"/>
        </a:p>
      </dgm:t>
    </dgm:pt>
    <dgm:pt modelId="{BB3EBEC2-C460-4938-9789-ADB4A74674DF}">
      <dgm:prSet/>
      <dgm:spPr/>
      <dgm:t>
        <a:bodyPr/>
        <a:lstStyle/>
        <a:p>
          <a:r>
            <a:rPr lang="en-US" noProof="0" dirty="0" smtClean="0">
              <a:solidFill>
                <a:schemeClr val="tx1"/>
              </a:solidFill>
            </a:rPr>
            <a:t>Interception</a:t>
          </a:r>
          <a:endParaRPr lang="en-US" noProof="0" dirty="0">
            <a:solidFill>
              <a:schemeClr val="tx1"/>
            </a:solidFill>
          </a:endParaRPr>
        </a:p>
      </dgm:t>
    </dgm:pt>
    <dgm:pt modelId="{5BBF38F3-2C83-48F0-AF70-85BC2BA07FE3}" type="parTrans" cxnId="{774168C0-DD39-467B-A46D-AFF993E3CC1C}">
      <dgm:prSet/>
      <dgm:spPr/>
      <dgm:t>
        <a:bodyPr/>
        <a:lstStyle/>
        <a:p>
          <a:endParaRPr lang="en-US"/>
        </a:p>
      </dgm:t>
    </dgm:pt>
    <dgm:pt modelId="{A9C11534-D2D8-4351-B00F-525D4DF7DD74}" type="sibTrans" cxnId="{774168C0-DD39-467B-A46D-AFF993E3CC1C}">
      <dgm:prSet/>
      <dgm:spPr/>
      <dgm:t>
        <a:bodyPr/>
        <a:lstStyle/>
        <a:p>
          <a:endParaRPr lang="en-US"/>
        </a:p>
      </dgm:t>
    </dgm:pt>
    <dgm:pt modelId="{C188AF93-877A-4B92-989C-4BA41B374D4B}">
      <dgm:prSet/>
      <dgm:spPr/>
      <dgm:t>
        <a:bodyPr/>
        <a:lstStyle/>
        <a:p>
          <a:r>
            <a:rPr lang="en-US" noProof="0" dirty="0" smtClean="0">
              <a:solidFill>
                <a:schemeClr val="tx1"/>
              </a:solidFill>
            </a:rPr>
            <a:t>Modification</a:t>
          </a:r>
          <a:endParaRPr lang="en-US" noProof="0" dirty="0">
            <a:solidFill>
              <a:schemeClr val="tx1"/>
            </a:solidFill>
          </a:endParaRPr>
        </a:p>
      </dgm:t>
    </dgm:pt>
    <dgm:pt modelId="{98786EA9-617D-433D-9344-7FD78722140C}" type="parTrans" cxnId="{39FAD497-6082-438B-A2CE-C5E85F2BFC26}">
      <dgm:prSet/>
      <dgm:spPr/>
      <dgm:t>
        <a:bodyPr/>
        <a:lstStyle/>
        <a:p>
          <a:endParaRPr lang="en-US"/>
        </a:p>
      </dgm:t>
    </dgm:pt>
    <dgm:pt modelId="{3AF6705E-05BE-434F-830B-80FC50774022}" type="sibTrans" cxnId="{39FAD497-6082-438B-A2CE-C5E85F2BFC26}">
      <dgm:prSet/>
      <dgm:spPr/>
      <dgm:t>
        <a:bodyPr/>
        <a:lstStyle/>
        <a:p>
          <a:endParaRPr lang="en-US"/>
        </a:p>
      </dgm:t>
    </dgm:pt>
    <dgm:pt modelId="{CE95DC4D-15F4-4C7C-B5C4-96CD4A641EA7}">
      <dgm:prSet/>
      <dgm:spPr/>
      <dgm:t>
        <a:bodyPr/>
        <a:lstStyle/>
        <a:p>
          <a:r>
            <a:rPr lang="en-US" noProof="0" dirty="0" smtClean="0">
              <a:solidFill>
                <a:schemeClr val="tx1"/>
              </a:solidFill>
            </a:rPr>
            <a:t>Fabrication</a:t>
          </a:r>
          <a:endParaRPr lang="en-US" noProof="0" dirty="0">
            <a:solidFill>
              <a:schemeClr val="tx1"/>
            </a:solidFill>
          </a:endParaRPr>
        </a:p>
      </dgm:t>
    </dgm:pt>
    <dgm:pt modelId="{AB7F96A3-BC2A-4DCB-BA28-D17516A1E55D}" type="parTrans" cxnId="{BF979EBA-2794-4BBE-9C06-C682C46A187E}">
      <dgm:prSet/>
      <dgm:spPr/>
      <dgm:t>
        <a:bodyPr/>
        <a:lstStyle/>
        <a:p>
          <a:endParaRPr lang="en-US"/>
        </a:p>
      </dgm:t>
    </dgm:pt>
    <dgm:pt modelId="{9D797D1E-E07C-4BBD-8D37-DBF24846AD2F}" type="sibTrans" cxnId="{BF979EBA-2794-4BBE-9C06-C682C46A187E}">
      <dgm:prSet/>
      <dgm:spPr/>
      <dgm:t>
        <a:bodyPr/>
        <a:lstStyle/>
        <a:p>
          <a:endParaRPr lang="en-US"/>
        </a:p>
      </dgm:t>
    </dgm:pt>
    <dgm:pt modelId="{2EE1DD26-9B66-48AF-A594-CF226ED016F7}">
      <dgm:prSet/>
      <dgm:spPr/>
      <dgm:t>
        <a:bodyPr/>
        <a:lstStyle/>
        <a:p>
          <a:r>
            <a:rPr lang="en-US" noProof="0" dirty="0" smtClean="0"/>
            <a:t>Security</a:t>
          </a:r>
          <a:r>
            <a:rPr lang="id-ID" noProof="0" dirty="0" smtClean="0"/>
            <a:t> Level0</a:t>
          </a:r>
          <a:endParaRPr lang="en-US" noProof="0" dirty="0"/>
        </a:p>
      </dgm:t>
    </dgm:pt>
    <dgm:pt modelId="{F2358194-662B-4877-9A41-D3C130FD9819}" type="parTrans" cxnId="{0C8E0517-9491-46D1-878C-EE007368BECB}">
      <dgm:prSet/>
      <dgm:spPr/>
      <dgm:t>
        <a:bodyPr/>
        <a:lstStyle/>
        <a:p>
          <a:endParaRPr lang="en-US"/>
        </a:p>
      </dgm:t>
    </dgm:pt>
    <dgm:pt modelId="{849E897B-BBEA-4798-B0D7-70DB0F58EC8C}" type="sibTrans" cxnId="{0C8E0517-9491-46D1-878C-EE007368BECB}">
      <dgm:prSet/>
      <dgm:spPr/>
      <dgm:t>
        <a:bodyPr/>
        <a:lstStyle/>
        <a:p>
          <a:endParaRPr lang="en-US"/>
        </a:p>
      </dgm:t>
    </dgm:pt>
    <dgm:pt modelId="{09BB911B-8E8D-415F-916F-D9F2D362362A}">
      <dgm:prSet/>
      <dgm:spPr/>
      <dgm:t>
        <a:bodyPr/>
        <a:lstStyle/>
        <a:p>
          <a:r>
            <a:rPr lang="en-US" noProof="0" dirty="0" smtClean="0"/>
            <a:t>Security</a:t>
          </a:r>
          <a:r>
            <a:rPr lang="id-ID" noProof="0" dirty="0" smtClean="0"/>
            <a:t> Level1</a:t>
          </a:r>
          <a:endParaRPr lang="en-US" noProof="0" dirty="0"/>
        </a:p>
      </dgm:t>
    </dgm:pt>
    <dgm:pt modelId="{D08C4465-6D7B-4FCF-B4F6-62ACE0B22F68}" type="parTrans" cxnId="{6D095979-DC47-4BA8-927C-285637CE6870}">
      <dgm:prSet/>
      <dgm:spPr/>
      <dgm:t>
        <a:bodyPr/>
        <a:lstStyle/>
        <a:p>
          <a:endParaRPr lang="en-US"/>
        </a:p>
      </dgm:t>
    </dgm:pt>
    <dgm:pt modelId="{FFD11B4C-EBA3-4D3A-8901-470E1C367AB3}" type="sibTrans" cxnId="{6D095979-DC47-4BA8-927C-285637CE6870}">
      <dgm:prSet/>
      <dgm:spPr/>
      <dgm:t>
        <a:bodyPr/>
        <a:lstStyle/>
        <a:p>
          <a:endParaRPr lang="en-US"/>
        </a:p>
      </dgm:t>
    </dgm:pt>
    <dgm:pt modelId="{F273E617-6343-4F70-9276-63B6C65BD030}">
      <dgm:prSet/>
      <dgm:spPr/>
      <dgm:t>
        <a:bodyPr/>
        <a:lstStyle/>
        <a:p>
          <a:r>
            <a:rPr lang="en-US" noProof="0" dirty="0" smtClean="0"/>
            <a:t>Security</a:t>
          </a:r>
          <a:r>
            <a:rPr lang="id-ID" noProof="0" dirty="0" smtClean="0"/>
            <a:t> Level2</a:t>
          </a:r>
          <a:endParaRPr lang="en-US" dirty="0"/>
        </a:p>
      </dgm:t>
    </dgm:pt>
    <dgm:pt modelId="{2BC1CB18-2597-4835-9CAB-0EE0F04F7F31}" type="parTrans" cxnId="{83CEF276-0F08-403D-85E6-508850F2D926}">
      <dgm:prSet/>
      <dgm:spPr/>
      <dgm:t>
        <a:bodyPr/>
        <a:lstStyle/>
        <a:p>
          <a:endParaRPr lang="en-US"/>
        </a:p>
      </dgm:t>
    </dgm:pt>
    <dgm:pt modelId="{F2A10828-C9AA-47BE-AD14-A70F98BD42AF}" type="sibTrans" cxnId="{83CEF276-0F08-403D-85E6-508850F2D926}">
      <dgm:prSet/>
      <dgm:spPr/>
      <dgm:t>
        <a:bodyPr/>
        <a:lstStyle/>
        <a:p>
          <a:endParaRPr lang="en-US"/>
        </a:p>
      </dgm:t>
    </dgm:pt>
    <dgm:pt modelId="{E5C75197-8077-4515-9928-95999B4713B5}">
      <dgm:prSet/>
      <dgm:spPr/>
      <dgm:t>
        <a:bodyPr/>
        <a:lstStyle/>
        <a:p>
          <a:r>
            <a:rPr lang="en-US" noProof="0" dirty="0" smtClean="0"/>
            <a:t>Security</a:t>
          </a:r>
          <a:r>
            <a:rPr lang="id-ID" noProof="0" dirty="0" smtClean="0"/>
            <a:t> Level3</a:t>
          </a:r>
          <a:endParaRPr lang="en-US" dirty="0"/>
        </a:p>
      </dgm:t>
    </dgm:pt>
    <dgm:pt modelId="{A06249FE-D3E9-4748-8FA5-B5F84ACD920F}" type="parTrans" cxnId="{527E7038-C104-49D1-893C-E970024A61F3}">
      <dgm:prSet/>
      <dgm:spPr/>
      <dgm:t>
        <a:bodyPr/>
        <a:lstStyle/>
        <a:p>
          <a:endParaRPr lang="en-US"/>
        </a:p>
      </dgm:t>
    </dgm:pt>
    <dgm:pt modelId="{1597025A-9531-41A6-9321-072DFD339288}" type="sibTrans" cxnId="{527E7038-C104-49D1-893C-E970024A61F3}">
      <dgm:prSet/>
      <dgm:spPr/>
      <dgm:t>
        <a:bodyPr/>
        <a:lstStyle/>
        <a:p>
          <a:endParaRPr lang="en-US"/>
        </a:p>
      </dgm:t>
    </dgm:pt>
    <dgm:pt modelId="{31B02152-40A6-44B8-AB27-4D2B0DC445B2}">
      <dgm:prSet/>
      <dgm:spPr/>
      <dgm:t>
        <a:bodyPr/>
        <a:lstStyle/>
        <a:p>
          <a:r>
            <a:rPr lang="en-US" dirty="0" smtClean="0"/>
            <a:t>Integrity </a:t>
          </a:r>
          <a:endParaRPr lang="id-ID" dirty="0" smtClean="0"/>
        </a:p>
      </dgm:t>
    </dgm:pt>
    <dgm:pt modelId="{AC0519EC-ACA1-473C-86FB-5F37CC8722F5}" type="parTrans" cxnId="{28DF034A-9CF9-415D-9E1B-684A5D5E7D1A}">
      <dgm:prSet/>
      <dgm:spPr/>
      <dgm:t>
        <a:bodyPr/>
        <a:lstStyle/>
        <a:p>
          <a:endParaRPr lang="en-US"/>
        </a:p>
      </dgm:t>
    </dgm:pt>
    <dgm:pt modelId="{53D46E48-0C89-450B-A0DF-63F93A692B78}" type="sibTrans" cxnId="{28DF034A-9CF9-415D-9E1B-684A5D5E7D1A}">
      <dgm:prSet/>
      <dgm:spPr/>
      <dgm:t>
        <a:bodyPr/>
        <a:lstStyle/>
        <a:p>
          <a:endParaRPr lang="en-US"/>
        </a:p>
      </dgm:t>
    </dgm:pt>
    <dgm:pt modelId="{30CA765A-E3ED-4D30-9866-9C8A10115B90}">
      <dgm:prSet/>
      <dgm:spPr/>
      <dgm:t>
        <a:bodyPr/>
        <a:lstStyle/>
        <a:p>
          <a:r>
            <a:rPr lang="en-US" noProof="0" dirty="0" smtClean="0">
              <a:solidFill>
                <a:schemeClr val="tx1">
                  <a:lumMod val="65000"/>
                  <a:lumOff val="35000"/>
                </a:schemeClr>
              </a:solidFill>
            </a:rPr>
            <a:t>Additional </a:t>
          </a:r>
          <a:endParaRPr lang="en-US" noProof="0" dirty="0">
            <a:solidFill>
              <a:schemeClr val="tx1">
                <a:lumMod val="65000"/>
                <a:lumOff val="35000"/>
              </a:schemeClr>
            </a:solidFill>
          </a:endParaRPr>
        </a:p>
      </dgm:t>
    </dgm:pt>
    <dgm:pt modelId="{A59F9A53-B1F2-4C32-A135-916D6779EA0B}" type="parTrans" cxnId="{8920DA5D-3519-434D-A966-CBD63076D008}">
      <dgm:prSet/>
      <dgm:spPr/>
      <dgm:t>
        <a:bodyPr/>
        <a:lstStyle/>
        <a:p>
          <a:endParaRPr lang="en-US"/>
        </a:p>
      </dgm:t>
    </dgm:pt>
    <dgm:pt modelId="{65527DFE-C60D-4F24-B495-3CC07AE773D6}" type="sibTrans" cxnId="{8920DA5D-3519-434D-A966-CBD63076D008}">
      <dgm:prSet/>
      <dgm:spPr/>
      <dgm:t>
        <a:bodyPr/>
        <a:lstStyle/>
        <a:p>
          <a:endParaRPr lang="en-US"/>
        </a:p>
      </dgm:t>
    </dgm:pt>
    <dgm:pt modelId="{D9CEF7A5-631A-4C13-8976-4365C32B0B70}">
      <dgm:prSet/>
      <dgm:spPr/>
      <dgm:t>
        <a:bodyPr/>
        <a:lstStyle/>
        <a:p>
          <a:pPr rtl="0"/>
          <a:r>
            <a:rPr lang="en-US" dirty="0" smtClean="0"/>
            <a:t>Availability</a:t>
          </a:r>
          <a:endParaRPr lang="en-US" noProof="0" dirty="0">
            <a:solidFill>
              <a:schemeClr val="tx1"/>
            </a:solidFill>
          </a:endParaRPr>
        </a:p>
      </dgm:t>
    </dgm:pt>
    <dgm:pt modelId="{7BD02EA4-3969-4F40-9B60-00F10C688BF6}" type="parTrans" cxnId="{3539204C-04BC-4A37-9DB9-B24B79226F4A}">
      <dgm:prSet/>
      <dgm:spPr/>
      <dgm:t>
        <a:bodyPr/>
        <a:lstStyle/>
        <a:p>
          <a:pPr rtl="1"/>
          <a:endParaRPr lang="ar-SA"/>
        </a:p>
      </dgm:t>
    </dgm:pt>
    <dgm:pt modelId="{47396532-494A-4027-8C05-7F36CCE6003B}" type="sibTrans" cxnId="{3539204C-04BC-4A37-9DB9-B24B79226F4A}">
      <dgm:prSet/>
      <dgm:spPr/>
      <dgm:t>
        <a:bodyPr/>
        <a:lstStyle/>
        <a:p>
          <a:pPr rtl="1"/>
          <a:endParaRPr lang="ar-SA"/>
        </a:p>
      </dgm:t>
    </dgm:pt>
    <dgm:pt modelId="{1E2BEBA6-F19E-4EB6-8B3D-B770696F1E53}" type="pres">
      <dgm:prSet presAssocID="{86B9ED0D-9311-4E34-8295-0E3125BFE6BB}" presName="diagram" presStyleCnt="0">
        <dgm:presLayoutVars>
          <dgm:dir/>
          <dgm:animLvl val="lvl"/>
          <dgm:resizeHandles val="exact"/>
        </dgm:presLayoutVars>
      </dgm:prSet>
      <dgm:spPr/>
      <dgm:t>
        <a:bodyPr/>
        <a:lstStyle/>
        <a:p>
          <a:endParaRPr lang="en-US"/>
        </a:p>
      </dgm:t>
    </dgm:pt>
    <dgm:pt modelId="{8BEC12AE-C7A7-42C2-9E60-D6F16779777E}" type="pres">
      <dgm:prSet presAssocID="{EF2D5212-0651-4F4E-A5A9-C0DAB49F6492}" presName="compNode" presStyleCnt="0"/>
      <dgm:spPr/>
    </dgm:pt>
    <dgm:pt modelId="{D10D3653-1A4A-462D-9C2B-B1B95E6851D6}" type="pres">
      <dgm:prSet presAssocID="{EF2D5212-0651-4F4E-A5A9-C0DAB49F6492}" presName="childRect" presStyleLbl="bgAcc1" presStyleIdx="0" presStyleCnt="3">
        <dgm:presLayoutVars>
          <dgm:bulletEnabled val="1"/>
        </dgm:presLayoutVars>
      </dgm:prSet>
      <dgm:spPr/>
      <dgm:t>
        <a:bodyPr/>
        <a:lstStyle/>
        <a:p>
          <a:endParaRPr lang="en-US"/>
        </a:p>
      </dgm:t>
    </dgm:pt>
    <dgm:pt modelId="{CCEE44A7-7D7C-4D02-BEEA-809858454ED3}" type="pres">
      <dgm:prSet presAssocID="{EF2D5212-0651-4F4E-A5A9-C0DAB49F6492}" presName="parentText" presStyleLbl="node1" presStyleIdx="0" presStyleCnt="0">
        <dgm:presLayoutVars>
          <dgm:chMax val="0"/>
          <dgm:bulletEnabled val="1"/>
        </dgm:presLayoutVars>
      </dgm:prSet>
      <dgm:spPr/>
      <dgm:t>
        <a:bodyPr/>
        <a:lstStyle/>
        <a:p>
          <a:endParaRPr lang="en-US"/>
        </a:p>
      </dgm:t>
    </dgm:pt>
    <dgm:pt modelId="{1C478D22-AF6C-4173-B793-E1391D40C3B7}" type="pres">
      <dgm:prSet presAssocID="{EF2D5212-0651-4F4E-A5A9-C0DAB49F6492}" presName="parentRect" presStyleLbl="alignNode1" presStyleIdx="0" presStyleCnt="3"/>
      <dgm:spPr/>
      <dgm:t>
        <a:bodyPr/>
        <a:lstStyle/>
        <a:p>
          <a:endParaRPr lang="en-US"/>
        </a:p>
      </dgm:t>
    </dgm:pt>
    <dgm:pt modelId="{68AE20A9-A29D-4A1C-BD66-D9CF3F58A12F}" type="pres">
      <dgm:prSet presAssocID="{EF2D5212-0651-4F4E-A5A9-C0DAB49F6492}" presName="adorn" presStyleLbl="fgAccFollowNode1" presStyleIdx="0" presStyleCnt="3"/>
      <dgm:spPr>
        <a:blipFill dpi="0" rotWithShape="1">
          <a:blip xmlns:r="http://schemas.openxmlformats.org/officeDocument/2006/relationships" r:embed="rId1"/>
          <a:srcRect/>
          <a:stretch>
            <a:fillRect l="-158000"/>
          </a:stretch>
        </a:blipFill>
        <a:effectLst>
          <a:reflection blurRad="6350" stA="19000" endPos="92000" dist="101600" dir="5400000" sy="-100000" algn="bl" rotWithShape="0"/>
        </a:effectLst>
      </dgm:spPr>
      <dgm:t>
        <a:bodyPr/>
        <a:lstStyle/>
        <a:p>
          <a:endParaRPr lang="en-US"/>
        </a:p>
      </dgm:t>
    </dgm:pt>
    <dgm:pt modelId="{D476B543-24EC-4562-9ACD-FFCC417B9456}" type="pres">
      <dgm:prSet presAssocID="{46467036-1963-4F17-9916-E79381730FCA}" presName="sibTrans" presStyleLbl="sibTrans2D1" presStyleIdx="0" presStyleCnt="0"/>
      <dgm:spPr/>
      <dgm:t>
        <a:bodyPr/>
        <a:lstStyle/>
        <a:p>
          <a:endParaRPr lang="en-US"/>
        </a:p>
      </dgm:t>
    </dgm:pt>
    <dgm:pt modelId="{3850E18C-254E-4AD6-93BE-D7AE6ACB0104}" type="pres">
      <dgm:prSet presAssocID="{F1243C73-9AE4-4C7D-8B0A-37CB8E84AA37}" presName="compNode" presStyleCnt="0"/>
      <dgm:spPr/>
    </dgm:pt>
    <dgm:pt modelId="{33496070-D529-4F50-B9D0-02C3D4228A0D}" type="pres">
      <dgm:prSet presAssocID="{F1243C73-9AE4-4C7D-8B0A-37CB8E84AA37}" presName="childRect" presStyleLbl="bgAcc1" presStyleIdx="1" presStyleCnt="3">
        <dgm:presLayoutVars>
          <dgm:bulletEnabled val="1"/>
        </dgm:presLayoutVars>
      </dgm:prSet>
      <dgm:spPr/>
      <dgm:t>
        <a:bodyPr/>
        <a:lstStyle/>
        <a:p>
          <a:endParaRPr lang="en-US"/>
        </a:p>
      </dgm:t>
    </dgm:pt>
    <dgm:pt modelId="{FB8445B5-DF1B-4EBD-B669-938C848525CB}" type="pres">
      <dgm:prSet presAssocID="{F1243C73-9AE4-4C7D-8B0A-37CB8E84AA37}" presName="parentText" presStyleLbl="node1" presStyleIdx="0" presStyleCnt="0">
        <dgm:presLayoutVars>
          <dgm:chMax val="0"/>
          <dgm:bulletEnabled val="1"/>
        </dgm:presLayoutVars>
      </dgm:prSet>
      <dgm:spPr/>
      <dgm:t>
        <a:bodyPr/>
        <a:lstStyle/>
        <a:p>
          <a:endParaRPr lang="en-US"/>
        </a:p>
      </dgm:t>
    </dgm:pt>
    <dgm:pt modelId="{455E51DA-AC69-447C-9F56-EA5FEF1F388E}" type="pres">
      <dgm:prSet presAssocID="{F1243C73-9AE4-4C7D-8B0A-37CB8E84AA37}" presName="parentRect" presStyleLbl="alignNode1" presStyleIdx="1" presStyleCnt="3"/>
      <dgm:spPr/>
      <dgm:t>
        <a:bodyPr/>
        <a:lstStyle/>
        <a:p>
          <a:endParaRPr lang="en-US"/>
        </a:p>
      </dgm:t>
    </dgm:pt>
    <dgm:pt modelId="{E0A00768-C823-4ACC-892E-0C05627257E8}" type="pres">
      <dgm:prSet presAssocID="{F1243C73-9AE4-4C7D-8B0A-37CB8E84AA37}" presName="adorn" presStyleLbl="fgAccFollow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1000" t="-7000" r="-22000" b="-5000"/>
          </a:stretch>
        </a:blipFill>
        <a:effectLst>
          <a:reflection blurRad="6350" stA="19000" endPos="92000" dist="101600" dir="5400000" sy="-100000" algn="bl" rotWithShape="0"/>
        </a:effectLst>
      </dgm:spPr>
      <dgm:t>
        <a:bodyPr/>
        <a:lstStyle/>
        <a:p>
          <a:endParaRPr lang="en-US"/>
        </a:p>
      </dgm:t>
    </dgm:pt>
    <dgm:pt modelId="{1DF7003B-ACB3-460B-8F89-30586FD2E171}" type="pres">
      <dgm:prSet presAssocID="{BE3ED86B-B617-422C-8711-CC02A3B3942A}" presName="sibTrans" presStyleLbl="sibTrans2D1" presStyleIdx="0" presStyleCnt="0"/>
      <dgm:spPr/>
      <dgm:t>
        <a:bodyPr/>
        <a:lstStyle/>
        <a:p>
          <a:endParaRPr lang="en-US"/>
        </a:p>
      </dgm:t>
    </dgm:pt>
    <dgm:pt modelId="{D87DBDF1-04CD-4344-ACC1-9AE976E36559}" type="pres">
      <dgm:prSet presAssocID="{EFB8A2BA-A240-4FE4-9A5E-57C7E5676AD3}" presName="compNode" presStyleCnt="0"/>
      <dgm:spPr/>
    </dgm:pt>
    <dgm:pt modelId="{476C2830-5AB7-4E0B-B3E6-91481AD34E03}" type="pres">
      <dgm:prSet presAssocID="{EFB8A2BA-A240-4FE4-9A5E-57C7E5676AD3}" presName="childRect" presStyleLbl="bgAcc1" presStyleIdx="2" presStyleCnt="3">
        <dgm:presLayoutVars>
          <dgm:bulletEnabled val="1"/>
        </dgm:presLayoutVars>
      </dgm:prSet>
      <dgm:spPr/>
      <dgm:t>
        <a:bodyPr/>
        <a:lstStyle/>
        <a:p>
          <a:endParaRPr lang="en-US"/>
        </a:p>
      </dgm:t>
    </dgm:pt>
    <dgm:pt modelId="{52B8843F-761E-4E48-861A-7CA2E1B00E28}" type="pres">
      <dgm:prSet presAssocID="{EFB8A2BA-A240-4FE4-9A5E-57C7E5676AD3}" presName="parentText" presStyleLbl="node1" presStyleIdx="0" presStyleCnt="0">
        <dgm:presLayoutVars>
          <dgm:chMax val="0"/>
          <dgm:bulletEnabled val="1"/>
        </dgm:presLayoutVars>
      </dgm:prSet>
      <dgm:spPr/>
      <dgm:t>
        <a:bodyPr/>
        <a:lstStyle/>
        <a:p>
          <a:endParaRPr lang="en-US"/>
        </a:p>
      </dgm:t>
    </dgm:pt>
    <dgm:pt modelId="{093FF911-D528-4A0F-B730-A79FF2A1C077}" type="pres">
      <dgm:prSet presAssocID="{EFB8A2BA-A240-4FE4-9A5E-57C7E5676AD3}" presName="parentRect" presStyleLbl="alignNode1" presStyleIdx="2" presStyleCnt="3"/>
      <dgm:spPr/>
      <dgm:t>
        <a:bodyPr/>
        <a:lstStyle/>
        <a:p>
          <a:endParaRPr lang="en-US"/>
        </a:p>
      </dgm:t>
    </dgm:pt>
    <dgm:pt modelId="{5C2E3AAF-E62C-4A42-8705-541BAE9C43BC}" type="pres">
      <dgm:prSet presAssocID="{EFB8A2BA-A240-4FE4-9A5E-57C7E5676AD3}" presName="adorn" presStyleLbl="fgAccFollowNode1" presStyleIdx="2" presStyleCnt="3"/>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18000" t="-7000" r="-16000"/>
          </a:stretch>
        </a:blipFill>
        <a:effectLst>
          <a:reflection blurRad="6350" stA="19000" endPos="92000" dist="101600" dir="5400000" sy="-100000" algn="bl" rotWithShape="0"/>
        </a:effectLst>
      </dgm:spPr>
      <dgm:t>
        <a:bodyPr/>
        <a:lstStyle/>
        <a:p>
          <a:endParaRPr lang="en-US"/>
        </a:p>
      </dgm:t>
    </dgm:pt>
  </dgm:ptLst>
  <dgm:cxnLst>
    <dgm:cxn modelId="{1E3551E3-D84B-468E-A791-77CADA1895CE}" type="presOf" srcId="{F1243C73-9AE4-4C7D-8B0A-37CB8E84AA37}" destId="{455E51DA-AC69-447C-9F56-EA5FEF1F388E}" srcOrd="1" destOrd="0" presId="urn:microsoft.com/office/officeart/2005/8/layout/bList2"/>
    <dgm:cxn modelId="{D3567B25-747F-4292-8D7A-97A13A99759E}" srcId="{F1243C73-9AE4-4C7D-8B0A-37CB8E84AA37}" destId="{B837127F-D744-4A5C-9D88-F9CC97762097}" srcOrd="0" destOrd="0" parTransId="{B8821475-EAC2-4AA5-AC2A-3BDF05760912}" sibTransId="{5495FC3F-25E6-49E2-8984-F6444EC864D0}"/>
    <dgm:cxn modelId="{6D095979-DC47-4BA8-927C-285637CE6870}" srcId="{EFB8A2BA-A240-4FE4-9A5E-57C7E5676AD3}" destId="{09BB911B-8E8D-415F-916F-D9F2D362362A}" srcOrd="1" destOrd="0" parTransId="{D08C4465-6D7B-4FCF-B4F6-62ACE0B22F68}" sibTransId="{FFD11B4C-EBA3-4D3A-8901-470E1C367AB3}"/>
    <dgm:cxn modelId="{E1EAC92F-8238-4658-9B58-AADC8ED12906}" srcId="{86B9ED0D-9311-4E34-8295-0E3125BFE6BB}" destId="{F1243C73-9AE4-4C7D-8B0A-37CB8E84AA37}" srcOrd="1" destOrd="0" parTransId="{0813D020-EC4A-4456-98C1-8E9206F68A5B}" sibTransId="{BE3ED86B-B617-422C-8711-CC02A3B3942A}"/>
    <dgm:cxn modelId="{F7BD966C-50BA-4638-A2E6-8C29DBC9678E}" type="presOf" srcId="{21BD1063-5693-469A-B010-9C5B43514475}" destId="{D10D3653-1A4A-462D-9C2B-B1B95E6851D6}" srcOrd="0" destOrd="1" presId="urn:microsoft.com/office/officeart/2005/8/layout/bList2"/>
    <dgm:cxn modelId="{6170238B-D11F-4326-84AA-883FAD9F9AFE}" type="presOf" srcId="{CE95DC4D-15F4-4C7C-B5C4-96CD4A641EA7}" destId="{33496070-D529-4F50-B9D0-02C3D4228A0D}" srcOrd="0" destOrd="3" presId="urn:microsoft.com/office/officeart/2005/8/layout/bList2"/>
    <dgm:cxn modelId="{0C8E0517-9491-46D1-878C-EE007368BECB}" srcId="{EFB8A2BA-A240-4FE4-9A5E-57C7E5676AD3}" destId="{2EE1DD26-9B66-48AF-A594-CF226ED016F7}" srcOrd="0" destOrd="0" parTransId="{F2358194-662B-4877-9A41-D3C130FD9819}" sibTransId="{849E897B-BBEA-4798-B0D7-70DB0F58EC8C}"/>
    <dgm:cxn modelId="{3539204C-04BC-4A37-9DB9-B24B79226F4A}" srcId="{EF2D5212-0651-4F4E-A5A9-C0DAB49F6492}" destId="{D9CEF7A5-631A-4C13-8976-4365C32B0B70}" srcOrd="0" destOrd="0" parTransId="{7BD02EA4-3969-4F40-9B60-00F10C688BF6}" sibTransId="{47396532-494A-4027-8C05-7F36CCE6003B}"/>
    <dgm:cxn modelId="{6D373770-19A5-445B-804D-B0245C0E5B51}" type="presOf" srcId="{E5C75197-8077-4515-9928-95999B4713B5}" destId="{476C2830-5AB7-4E0B-B3E6-91481AD34E03}" srcOrd="0" destOrd="3" presId="urn:microsoft.com/office/officeart/2005/8/layout/bList2"/>
    <dgm:cxn modelId="{3346DA2E-A5A0-41CB-84CD-CF36566F6FB9}" type="presOf" srcId="{09BB911B-8E8D-415F-916F-D9F2D362362A}" destId="{476C2830-5AB7-4E0B-B3E6-91481AD34E03}" srcOrd="0" destOrd="1" presId="urn:microsoft.com/office/officeart/2005/8/layout/bList2"/>
    <dgm:cxn modelId="{D0786D17-1748-4607-8D9D-C66DC737509D}" type="presOf" srcId="{31B02152-40A6-44B8-AB27-4D2B0DC445B2}" destId="{D10D3653-1A4A-462D-9C2B-B1B95E6851D6}" srcOrd="0" destOrd="2" presId="urn:microsoft.com/office/officeart/2005/8/layout/bList2"/>
    <dgm:cxn modelId="{016B6EA9-F91B-4B3A-BE2A-EE5C698BB3B0}" type="presOf" srcId="{F1243C73-9AE4-4C7D-8B0A-37CB8E84AA37}" destId="{FB8445B5-DF1B-4EBD-B669-938C848525CB}" srcOrd="0" destOrd="0" presId="urn:microsoft.com/office/officeart/2005/8/layout/bList2"/>
    <dgm:cxn modelId="{C8F3CC0B-0C82-49E3-960E-CB82F36C2139}" type="presOf" srcId="{BE3ED86B-B617-422C-8711-CC02A3B3942A}" destId="{1DF7003B-ACB3-460B-8F89-30586FD2E171}" srcOrd="0" destOrd="0" presId="urn:microsoft.com/office/officeart/2005/8/layout/bList2"/>
    <dgm:cxn modelId="{42A83AED-C33B-4CFC-82F8-AA4BB59844DE}" type="presOf" srcId="{EF2D5212-0651-4F4E-A5A9-C0DAB49F6492}" destId="{CCEE44A7-7D7C-4D02-BEEA-809858454ED3}" srcOrd="0" destOrd="0" presId="urn:microsoft.com/office/officeart/2005/8/layout/bList2"/>
    <dgm:cxn modelId="{8920DA5D-3519-434D-A966-CBD63076D008}" srcId="{EF2D5212-0651-4F4E-A5A9-C0DAB49F6492}" destId="{30CA765A-E3ED-4D30-9866-9C8A10115B90}" srcOrd="3" destOrd="0" parTransId="{A59F9A53-B1F2-4C32-A135-916D6779EA0B}" sibTransId="{65527DFE-C60D-4F24-B495-3CC07AE773D6}"/>
    <dgm:cxn modelId="{39FAD497-6082-438B-A2CE-C5E85F2BFC26}" srcId="{F1243C73-9AE4-4C7D-8B0A-37CB8E84AA37}" destId="{C188AF93-877A-4B92-989C-4BA41B374D4B}" srcOrd="2" destOrd="0" parTransId="{98786EA9-617D-433D-9344-7FD78722140C}" sibTransId="{3AF6705E-05BE-434F-830B-80FC50774022}"/>
    <dgm:cxn modelId="{774168C0-DD39-467B-A46D-AFF993E3CC1C}" srcId="{F1243C73-9AE4-4C7D-8B0A-37CB8E84AA37}" destId="{BB3EBEC2-C460-4938-9789-ADB4A74674DF}" srcOrd="1" destOrd="0" parTransId="{5BBF38F3-2C83-48F0-AF70-85BC2BA07FE3}" sibTransId="{A9C11534-D2D8-4351-B00F-525D4DF7DD74}"/>
    <dgm:cxn modelId="{55357A08-A921-4361-908B-33A3A66F9D55}" type="presOf" srcId="{EF2D5212-0651-4F4E-A5A9-C0DAB49F6492}" destId="{1C478D22-AF6C-4173-B793-E1391D40C3B7}" srcOrd="1" destOrd="0" presId="urn:microsoft.com/office/officeart/2005/8/layout/bList2"/>
    <dgm:cxn modelId="{C5D47EB1-349C-47A8-9A0C-AA77D68D8509}" type="presOf" srcId="{EFB8A2BA-A240-4FE4-9A5E-57C7E5676AD3}" destId="{093FF911-D528-4A0F-B730-A79FF2A1C077}" srcOrd="1" destOrd="0" presId="urn:microsoft.com/office/officeart/2005/8/layout/bList2"/>
    <dgm:cxn modelId="{BF979EBA-2794-4BBE-9C06-C682C46A187E}" srcId="{F1243C73-9AE4-4C7D-8B0A-37CB8E84AA37}" destId="{CE95DC4D-15F4-4C7C-B5C4-96CD4A641EA7}" srcOrd="3" destOrd="0" parTransId="{AB7F96A3-BC2A-4DCB-BA28-D17516A1E55D}" sibTransId="{9D797D1E-E07C-4BBD-8D37-DBF24846AD2F}"/>
    <dgm:cxn modelId="{68773413-A772-49BE-B2D8-91B6A41C5BE0}" type="presOf" srcId="{D9CEF7A5-631A-4C13-8976-4365C32B0B70}" destId="{D10D3653-1A4A-462D-9C2B-B1B95E6851D6}" srcOrd="0" destOrd="0" presId="urn:microsoft.com/office/officeart/2005/8/layout/bList2"/>
    <dgm:cxn modelId="{F9A164D3-47D9-4039-80BB-D108B59C510C}" type="presOf" srcId="{C188AF93-877A-4B92-989C-4BA41B374D4B}" destId="{33496070-D529-4F50-B9D0-02C3D4228A0D}" srcOrd="0" destOrd="2" presId="urn:microsoft.com/office/officeart/2005/8/layout/bList2"/>
    <dgm:cxn modelId="{F6AC7ABC-4A35-446C-A131-917A259A2628}" srcId="{86B9ED0D-9311-4E34-8295-0E3125BFE6BB}" destId="{EFB8A2BA-A240-4FE4-9A5E-57C7E5676AD3}" srcOrd="2" destOrd="0" parTransId="{391D3A36-4DBB-4C11-A158-A9509F0FA206}" sibTransId="{5BBEC6B5-3964-46F8-A95B-82E3743C1EAC}"/>
    <dgm:cxn modelId="{C8B31B21-587D-4AAA-BE80-447EB95BC356}" srcId="{86B9ED0D-9311-4E34-8295-0E3125BFE6BB}" destId="{EF2D5212-0651-4F4E-A5A9-C0DAB49F6492}" srcOrd="0" destOrd="0" parTransId="{0C34F629-FB8D-4161-9008-80E26D7E3348}" sibTransId="{46467036-1963-4F17-9916-E79381730FCA}"/>
    <dgm:cxn modelId="{AB4ABA18-5CAF-479C-AAA0-8E171E9E704D}" srcId="{EF2D5212-0651-4F4E-A5A9-C0DAB49F6492}" destId="{21BD1063-5693-469A-B010-9C5B43514475}" srcOrd="1" destOrd="0" parTransId="{9DB430A1-5599-47B5-A50A-E6B9AAB9065F}" sibTransId="{92539E7B-8F6A-424E-B469-6D90C5F92555}"/>
    <dgm:cxn modelId="{99F83DAB-1808-4F7C-9D4D-09A9F3B2A529}" type="presOf" srcId="{2EE1DD26-9B66-48AF-A594-CF226ED016F7}" destId="{476C2830-5AB7-4E0B-B3E6-91481AD34E03}" srcOrd="0" destOrd="0" presId="urn:microsoft.com/office/officeart/2005/8/layout/bList2"/>
    <dgm:cxn modelId="{B6991D0B-9050-46D0-97D5-276D2638FDAC}" type="presOf" srcId="{30CA765A-E3ED-4D30-9866-9C8A10115B90}" destId="{D10D3653-1A4A-462D-9C2B-B1B95E6851D6}" srcOrd="0" destOrd="3" presId="urn:microsoft.com/office/officeart/2005/8/layout/bList2"/>
    <dgm:cxn modelId="{C082172B-11DF-472E-A5B5-710A058B6A74}" type="presOf" srcId="{B837127F-D744-4A5C-9D88-F9CC97762097}" destId="{33496070-D529-4F50-B9D0-02C3D4228A0D}" srcOrd="0" destOrd="0" presId="urn:microsoft.com/office/officeart/2005/8/layout/bList2"/>
    <dgm:cxn modelId="{47795F9F-F0A7-4F02-ADB5-CAEAC74219C1}" type="presOf" srcId="{BB3EBEC2-C460-4938-9789-ADB4A74674DF}" destId="{33496070-D529-4F50-B9D0-02C3D4228A0D}" srcOrd="0" destOrd="1" presId="urn:microsoft.com/office/officeart/2005/8/layout/bList2"/>
    <dgm:cxn modelId="{31001D18-07B7-4C6A-B6DF-C628A30C039A}" type="presOf" srcId="{86B9ED0D-9311-4E34-8295-0E3125BFE6BB}" destId="{1E2BEBA6-F19E-4EB6-8B3D-B770696F1E53}" srcOrd="0" destOrd="0" presId="urn:microsoft.com/office/officeart/2005/8/layout/bList2"/>
    <dgm:cxn modelId="{527E7038-C104-49D1-893C-E970024A61F3}" srcId="{EFB8A2BA-A240-4FE4-9A5E-57C7E5676AD3}" destId="{E5C75197-8077-4515-9928-95999B4713B5}" srcOrd="3" destOrd="0" parTransId="{A06249FE-D3E9-4748-8FA5-B5F84ACD920F}" sibTransId="{1597025A-9531-41A6-9321-072DFD339288}"/>
    <dgm:cxn modelId="{83CEF276-0F08-403D-85E6-508850F2D926}" srcId="{EFB8A2BA-A240-4FE4-9A5E-57C7E5676AD3}" destId="{F273E617-6343-4F70-9276-63B6C65BD030}" srcOrd="2" destOrd="0" parTransId="{2BC1CB18-2597-4835-9CAB-0EE0F04F7F31}" sibTransId="{F2A10828-C9AA-47BE-AD14-A70F98BD42AF}"/>
    <dgm:cxn modelId="{4F02133A-13E4-4A04-B63C-2AC8074F5D93}" type="presOf" srcId="{F273E617-6343-4F70-9276-63B6C65BD030}" destId="{476C2830-5AB7-4E0B-B3E6-91481AD34E03}" srcOrd="0" destOrd="2" presId="urn:microsoft.com/office/officeart/2005/8/layout/bList2"/>
    <dgm:cxn modelId="{28DF034A-9CF9-415D-9E1B-684A5D5E7D1A}" srcId="{EF2D5212-0651-4F4E-A5A9-C0DAB49F6492}" destId="{31B02152-40A6-44B8-AB27-4D2B0DC445B2}" srcOrd="2" destOrd="0" parTransId="{AC0519EC-ACA1-473C-86FB-5F37CC8722F5}" sibTransId="{53D46E48-0C89-450B-A0DF-63F93A692B78}"/>
    <dgm:cxn modelId="{2C532F04-1D92-4313-8CEA-0B77A9C54BAD}" type="presOf" srcId="{46467036-1963-4F17-9916-E79381730FCA}" destId="{D476B543-24EC-4562-9ACD-FFCC417B9456}" srcOrd="0" destOrd="0" presId="urn:microsoft.com/office/officeart/2005/8/layout/bList2"/>
    <dgm:cxn modelId="{6044EEB4-AF1B-44EC-A87B-86C6E074B136}" type="presOf" srcId="{EFB8A2BA-A240-4FE4-9A5E-57C7E5676AD3}" destId="{52B8843F-761E-4E48-861A-7CA2E1B00E28}" srcOrd="0" destOrd="0" presId="urn:microsoft.com/office/officeart/2005/8/layout/bList2"/>
    <dgm:cxn modelId="{804896A0-C70B-4D61-879C-580ADB1485A1}" type="presParOf" srcId="{1E2BEBA6-F19E-4EB6-8B3D-B770696F1E53}" destId="{8BEC12AE-C7A7-42C2-9E60-D6F16779777E}" srcOrd="0" destOrd="0" presId="urn:microsoft.com/office/officeart/2005/8/layout/bList2"/>
    <dgm:cxn modelId="{07EB6EBE-494C-4125-86A8-C0D12A97FF53}" type="presParOf" srcId="{8BEC12AE-C7A7-42C2-9E60-D6F16779777E}" destId="{D10D3653-1A4A-462D-9C2B-B1B95E6851D6}" srcOrd="0" destOrd="0" presId="urn:microsoft.com/office/officeart/2005/8/layout/bList2"/>
    <dgm:cxn modelId="{A28AC150-1455-4636-ACB7-84EBB2042B0D}" type="presParOf" srcId="{8BEC12AE-C7A7-42C2-9E60-D6F16779777E}" destId="{CCEE44A7-7D7C-4D02-BEEA-809858454ED3}" srcOrd="1" destOrd="0" presId="urn:microsoft.com/office/officeart/2005/8/layout/bList2"/>
    <dgm:cxn modelId="{945C5372-8033-4F9F-9B3B-0927AD1955FF}" type="presParOf" srcId="{8BEC12AE-C7A7-42C2-9E60-D6F16779777E}" destId="{1C478D22-AF6C-4173-B793-E1391D40C3B7}" srcOrd="2" destOrd="0" presId="urn:microsoft.com/office/officeart/2005/8/layout/bList2"/>
    <dgm:cxn modelId="{1ECBD3A2-1A86-4F5B-B10F-CFD385A27572}" type="presParOf" srcId="{8BEC12AE-C7A7-42C2-9E60-D6F16779777E}" destId="{68AE20A9-A29D-4A1C-BD66-D9CF3F58A12F}" srcOrd="3" destOrd="0" presId="urn:microsoft.com/office/officeart/2005/8/layout/bList2"/>
    <dgm:cxn modelId="{79E4A419-E2EB-4182-8FE3-228C59D15CCB}" type="presParOf" srcId="{1E2BEBA6-F19E-4EB6-8B3D-B770696F1E53}" destId="{D476B543-24EC-4562-9ACD-FFCC417B9456}" srcOrd="1" destOrd="0" presId="urn:microsoft.com/office/officeart/2005/8/layout/bList2"/>
    <dgm:cxn modelId="{DD0A3D77-2802-4631-8767-453603268471}" type="presParOf" srcId="{1E2BEBA6-F19E-4EB6-8B3D-B770696F1E53}" destId="{3850E18C-254E-4AD6-93BE-D7AE6ACB0104}" srcOrd="2" destOrd="0" presId="urn:microsoft.com/office/officeart/2005/8/layout/bList2"/>
    <dgm:cxn modelId="{37A720CB-4BC5-4248-B34E-60D70AA3E74B}" type="presParOf" srcId="{3850E18C-254E-4AD6-93BE-D7AE6ACB0104}" destId="{33496070-D529-4F50-B9D0-02C3D4228A0D}" srcOrd="0" destOrd="0" presId="urn:microsoft.com/office/officeart/2005/8/layout/bList2"/>
    <dgm:cxn modelId="{CBF44410-7144-446B-AB2F-A31F44B70B8A}" type="presParOf" srcId="{3850E18C-254E-4AD6-93BE-D7AE6ACB0104}" destId="{FB8445B5-DF1B-4EBD-B669-938C848525CB}" srcOrd="1" destOrd="0" presId="urn:microsoft.com/office/officeart/2005/8/layout/bList2"/>
    <dgm:cxn modelId="{754A3AE0-C3C2-48DE-ACF6-7B1839AA4610}" type="presParOf" srcId="{3850E18C-254E-4AD6-93BE-D7AE6ACB0104}" destId="{455E51DA-AC69-447C-9F56-EA5FEF1F388E}" srcOrd="2" destOrd="0" presId="urn:microsoft.com/office/officeart/2005/8/layout/bList2"/>
    <dgm:cxn modelId="{7D0AF20A-82A9-4710-A0D8-BEE495FF5BA8}" type="presParOf" srcId="{3850E18C-254E-4AD6-93BE-D7AE6ACB0104}" destId="{E0A00768-C823-4ACC-892E-0C05627257E8}" srcOrd="3" destOrd="0" presId="urn:microsoft.com/office/officeart/2005/8/layout/bList2"/>
    <dgm:cxn modelId="{B2C2D881-AF15-4F5B-B72D-C1F8351D6BA0}" type="presParOf" srcId="{1E2BEBA6-F19E-4EB6-8B3D-B770696F1E53}" destId="{1DF7003B-ACB3-460B-8F89-30586FD2E171}" srcOrd="3" destOrd="0" presId="urn:microsoft.com/office/officeart/2005/8/layout/bList2"/>
    <dgm:cxn modelId="{49939589-AA8C-4A3A-B7AC-A8D2F9D8A87A}" type="presParOf" srcId="{1E2BEBA6-F19E-4EB6-8B3D-B770696F1E53}" destId="{D87DBDF1-04CD-4344-ACC1-9AE976E36559}" srcOrd="4" destOrd="0" presId="urn:microsoft.com/office/officeart/2005/8/layout/bList2"/>
    <dgm:cxn modelId="{DAC9E470-6203-4E1C-8CD5-205D10A2AA51}" type="presParOf" srcId="{D87DBDF1-04CD-4344-ACC1-9AE976E36559}" destId="{476C2830-5AB7-4E0B-B3E6-91481AD34E03}" srcOrd="0" destOrd="0" presId="urn:microsoft.com/office/officeart/2005/8/layout/bList2"/>
    <dgm:cxn modelId="{741CBC94-21DA-4C67-9597-48389F84ACA6}" type="presParOf" srcId="{D87DBDF1-04CD-4344-ACC1-9AE976E36559}" destId="{52B8843F-761E-4E48-861A-7CA2E1B00E28}" srcOrd="1" destOrd="0" presId="urn:microsoft.com/office/officeart/2005/8/layout/bList2"/>
    <dgm:cxn modelId="{2B0F1C23-299A-4686-AB25-E93C242EF589}" type="presParOf" srcId="{D87DBDF1-04CD-4344-ACC1-9AE976E36559}" destId="{093FF911-D528-4A0F-B730-A79FF2A1C077}" srcOrd="2" destOrd="0" presId="urn:microsoft.com/office/officeart/2005/8/layout/bList2"/>
    <dgm:cxn modelId="{3D814C3F-40CA-4733-B422-043F207951FA}" type="presParOf" srcId="{D87DBDF1-04CD-4344-ACC1-9AE976E36559}" destId="{5C2E3AAF-E62C-4A42-8705-541BAE9C43BC}"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B9ED0D-9311-4E34-8295-0E3125BFE6BB}" type="doc">
      <dgm:prSet loTypeId="urn:microsoft.com/office/officeart/2005/8/layout/cycle5" loCatId="cycle" qsTypeId="urn:microsoft.com/office/officeart/2005/8/quickstyle/simple4" qsCatId="simple" csTypeId="urn:microsoft.com/office/officeart/2005/8/colors/colorful5" csCatId="colorful" phldr="1"/>
      <dgm:spPr/>
      <dgm:t>
        <a:bodyPr/>
        <a:lstStyle/>
        <a:p>
          <a:endParaRPr lang="en-US"/>
        </a:p>
      </dgm:t>
    </dgm:pt>
    <dgm:pt modelId="{EF2D5212-0651-4F4E-A5A9-C0DAB49F6492}">
      <dgm:prSet phldrT="[Text]"/>
      <dgm:spPr/>
      <dgm:t>
        <a:bodyPr/>
        <a:lstStyle/>
        <a:p>
          <a:r>
            <a:rPr lang="id-ID" dirty="0" smtClean="0"/>
            <a:t>HARDWARE</a:t>
          </a:r>
          <a:endParaRPr lang="en-US" dirty="0"/>
        </a:p>
      </dgm:t>
    </dgm:pt>
    <dgm:pt modelId="{0C34F629-FB8D-4161-9008-80E26D7E3348}" type="parTrans" cxnId="{C8B31B21-587D-4AAA-BE80-447EB95BC356}">
      <dgm:prSet/>
      <dgm:spPr/>
      <dgm:t>
        <a:bodyPr/>
        <a:lstStyle/>
        <a:p>
          <a:endParaRPr lang="en-US"/>
        </a:p>
      </dgm:t>
    </dgm:pt>
    <dgm:pt modelId="{46467036-1963-4F17-9916-E79381730FCA}" type="sibTrans" cxnId="{C8B31B21-587D-4AAA-BE80-447EB95BC356}">
      <dgm:prSet/>
      <dgm:spPr>
        <a:ln w="76200">
          <a:solidFill>
            <a:schemeClr val="accent1">
              <a:lumMod val="50000"/>
            </a:schemeClr>
          </a:solidFill>
        </a:ln>
      </dgm:spPr>
      <dgm:t>
        <a:bodyPr/>
        <a:lstStyle/>
        <a:p>
          <a:endParaRPr lang="en-US"/>
        </a:p>
      </dgm:t>
    </dgm:pt>
    <dgm:pt modelId="{F1243C73-9AE4-4C7D-8B0A-37CB8E84AA37}">
      <dgm:prSet phldrT="[Text]"/>
      <dgm:spPr/>
      <dgm:t>
        <a:bodyPr/>
        <a:lstStyle/>
        <a:p>
          <a:r>
            <a:rPr lang="id-ID" dirty="0" smtClean="0"/>
            <a:t>SOFTWARE</a:t>
          </a:r>
          <a:endParaRPr lang="en-US" dirty="0"/>
        </a:p>
      </dgm:t>
    </dgm:pt>
    <dgm:pt modelId="{0813D020-EC4A-4456-98C1-8E9206F68A5B}" type="parTrans" cxnId="{E1EAC92F-8238-4658-9B58-AADC8ED12906}">
      <dgm:prSet/>
      <dgm:spPr/>
      <dgm:t>
        <a:bodyPr/>
        <a:lstStyle/>
        <a:p>
          <a:endParaRPr lang="en-US"/>
        </a:p>
      </dgm:t>
    </dgm:pt>
    <dgm:pt modelId="{BE3ED86B-B617-422C-8711-CC02A3B3942A}" type="sibTrans" cxnId="{E1EAC92F-8238-4658-9B58-AADC8ED12906}">
      <dgm:prSet/>
      <dgm:spPr>
        <a:ln w="76200">
          <a:solidFill>
            <a:srgbClr val="51C295"/>
          </a:solidFill>
        </a:ln>
      </dgm:spPr>
      <dgm:t>
        <a:bodyPr/>
        <a:lstStyle/>
        <a:p>
          <a:endParaRPr lang="en-US"/>
        </a:p>
      </dgm:t>
    </dgm:pt>
    <dgm:pt modelId="{EFB8A2BA-A240-4FE4-9A5E-57C7E5676AD3}">
      <dgm:prSet phldrT="[Text]"/>
      <dgm:spPr/>
      <dgm:t>
        <a:bodyPr/>
        <a:lstStyle/>
        <a:p>
          <a:r>
            <a:rPr lang="id-ID" dirty="0" smtClean="0"/>
            <a:t>BRAINWARE</a:t>
          </a:r>
          <a:endParaRPr lang="en-US" dirty="0"/>
        </a:p>
      </dgm:t>
    </dgm:pt>
    <dgm:pt modelId="{391D3A36-4DBB-4C11-A158-A9509F0FA206}" type="parTrans" cxnId="{F6AC7ABC-4A35-446C-A131-917A259A2628}">
      <dgm:prSet/>
      <dgm:spPr/>
      <dgm:t>
        <a:bodyPr/>
        <a:lstStyle/>
        <a:p>
          <a:endParaRPr lang="en-US"/>
        </a:p>
      </dgm:t>
    </dgm:pt>
    <dgm:pt modelId="{5BBEC6B5-3964-46F8-A95B-82E3743C1EAC}" type="sibTrans" cxnId="{F6AC7ABC-4A35-446C-A131-917A259A2628}">
      <dgm:prSet/>
      <dgm:spPr>
        <a:ln w="76200">
          <a:solidFill>
            <a:srgbClr val="7CB658"/>
          </a:solidFill>
        </a:ln>
      </dgm:spPr>
      <dgm:t>
        <a:bodyPr/>
        <a:lstStyle/>
        <a:p>
          <a:endParaRPr lang="en-US"/>
        </a:p>
      </dgm:t>
    </dgm:pt>
    <dgm:pt modelId="{7429905C-115A-41AE-AE33-73CA1A5713BC}" type="pres">
      <dgm:prSet presAssocID="{86B9ED0D-9311-4E34-8295-0E3125BFE6BB}" presName="cycle" presStyleCnt="0">
        <dgm:presLayoutVars>
          <dgm:dir/>
          <dgm:resizeHandles val="exact"/>
        </dgm:presLayoutVars>
      </dgm:prSet>
      <dgm:spPr/>
      <dgm:t>
        <a:bodyPr/>
        <a:lstStyle/>
        <a:p>
          <a:endParaRPr lang="en-US"/>
        </a:p>
      </dgm:t>
    </dgm:pt>
    <dgm:pt modelId="{D69B9FD5-7F7F-45E0-9870-C0AAAA9C172B}" type="pres">
      <dgm:prSet presAssocID="{EF2D5212-0651-4F4E-A5A9-C0DAB49F6492}" presName="node" presStyleLbl="node1" presStyleIdx="0" presStyleCnt="3">
        <dgm:presLayoutVars>
          <dgm:bulletEnabled val="1"/>
        </dgm:presLayoutVars>
      </dgm:prSet>
      <dgm:spPr/>
      <dgm:t>
        <a:bodyPr/>
        <a:lstStyle/>
        <a:p>
          <a:endParaRPr lang="en-US"/>
        </a:p>
      </dgm:t>
    </dgm:pt>
    <dgm:pt modelId="{A31CC19E-4A16-4E6F-8DC9-F86B453032FC}" type="pres">
      <dgm:prSet presAssocID="{EF2D5212-0651-4F4E-A5A9-C0DAB49F6492}" presName="spNode" presStyleCnt="0"/>
      <dgm:spPr/>
      <dgm:t>
        <a:bodyPr/>
        <a:lstStyle/>
        <a:p>
          <a:endParaRPr lang="en-US"/>
        </a:p>
      </dgm:t>
    </dgm:pt>
    <dgm:pt modelId="{3138F835-246C-4946-81D0-2494155D96B8}" type="pres">
      <dgm:prSet presAssocID="{46467036-1963-4F17-9916-E79381730FCA}" presName="sibTrans" presStyleLbl="sibTrans1D1" presStyleIdx="0" presStyleCnt="3"/>
      <dgm:spPr/>
      <dgm:t>
        <a:bodyPr/>
        <a:lstStyle/>
        <a:p>
          <a:endParaRPr lang="en-US"/>
        </a:p>
      </dgm:t>
    </dgm:pt>
    <dgm:pt modelId="{5E18E072-FDF8-4091-8ED8-5228E3A2B67E}" type="pres">
      <dgm:prSet presAssocID="{F1243C73-9AE4-4C7D-8B0A-37CB8E84AA37}" presName="node" presStyleLbl="node1" presStyleIdx="1" presStyleCnt="3" custRadScaleRad="104174" custRadScaleInc="9412">
        <dgm:presLayoutVars>
          <dgm:bulletEnabled val="1"/>
        </dgm:presLayoutVars>
      </dgm:prSet>
      <dgm:spPr/>
      <dgm:t>
        <a:bodyPr/>
        <a:lstStyle/>
        <a:p>
          <a:endParaRPr lang="en-US"/>
        </a:p>
      </dgm:t>
    </dgm:pt>
    <dgm:pt modelId="{5ED1BFBF-4DFF-4B2F-86B6-CFE199306D6D}" type="pres">
      <dgm:prSet presAssocID="{F1243C73-9AE4-4C7D-8B0A-37CB8E84AA37}" presName="spNode" presStyleCnt="0"/>
      <dgm:spPr/>
      <dgm:t>
        <a:bodyPr/>
        <a:lstStyle/>
        <a:p>
          <a:endParaRPr lang="en-US"/>
        </a:p>
      </dgm:t>
    </dgm:pt>
    <dgm:pt modelId="{CBA7F063-4801-460D-AE51-67AB5979C1FA}" type="pres">
      <dgm:prSet presAssocID="{BE3ED86B-B617-422C-8711-CC02A3B3942A}" presName="sibTrans" presStyleLbl="sibTrans1D1" presStyleIdx="1" presStyleCnt="3"/>
      <dgm:spPr/>
      <dgm:t>
        <a:bodyPr/>
        <a:lstStyle/>
        <a:p>
          <a:endParaRPr lang="en-US"/>
        </a:p>
      </dgm:t>
    </dgm:pt>
    <dgm:pt modelId="{58CF3BAA-C594-4F4E-8817-8A8EC3A0784B}" type="pres">
      <dgm:prSet presAssocID="{EFB8A2BA-A240-4FE4-9A5E-57C7E5676AD3}" presName="node" presStyleLbl="node1" presStyleIdx="2" presStyleCnt="3">
        <dgm:presLayoutVars>
          <dgm:bulletEnabled val="1"/>
        </dgm:presLayoutVars>
      </dgm:prSet>
      <dgm:spPr/>
      <dgm:t>
        <a:bodyPr/>
        <a:lstStyle/>
        <a:p>
          <a:endParaRPr lang="en-US"/>
        </a:p>
      </dgm:t>
    </dgm:pt>
    <dgm:pt modelId="{38337D49-C3CC-4073-A4E7-AB0E67DBF05C}" type="pres">
      <dgm:prSet presAssocID="{EFB8A2BA-A240-4FE4-9A5E-57C7E5676AD3}" presName="spNode" presStyleCnt="0"/>
      <dgm:spPr/>
      <dgm:t>
        <a:bodyPr/>
        <a:lstStyle/>
        <a:p>
          <a:endParaRPr lang="en-US"/>
        </a:p>
      </dgm:t>
    </dgm:pt>
    <dgm:pt modelId="{CCDA32E9-B6D0-4AFA-BFF6-FAEB1CD4367E}" type="pres">
      <dgm:prSet presAssocID="{5BBEC6B5-3964-46F8-A95B-82E3743C1EAC}" presName="sibTrans" presStyleLbl="sibTrans1D1" presStyleIdx="2" presStyleCnt="3"/>
      <dgm:spPr/>
      <dgm:t>
        <a:bodyPr/>
        <a:lstStyle/>
        <a:p>
          <a:endParaRPr lang="en-US"/>
        </a:p>
      </dgm:t>
    </dgm:pt>
  </dgm:ptLst>
  <dgm:cxnLst>
    <dgm:cxn modelId="{398E9CB7-614A-49A9-80E4-66116A9A4E08}" type="presOf" srcId="{EFB8A2BA-A240-4FE4-9A5E-57C7E5676AD3}" destId="{58CF3BAA-C594-4F4E-8817-8A8EC3A0784B}" srcOrd="0" destOrd="0" presId="urn:microsoft.com/office/officeart/2005/8/layout/cycle5"/>
    <dgm:cxn modelId="{6D9CE418-8AB1-431F-8ABF-6544ACC3B337}" type="presOf" srcId="{46467036-1963-4F17-9916-E79381730FCA}" destId="{3138F835-246C-4946-81D0-2494155D96B8}" srcOrd="0" destOrd="0" presId="urn:microsoft.com/office/officeart/2005/8/layout/cycle5"/>
    <dgm:cxn modelId="{62F6EA71-6D05-43E7-8329-6FAC81EC7A7E}" type="presOf" srcId="{BE3ED86B-B617-422C-8711-CC02A3B3942A}" destId="{CBA7F063-4801-460D-AE51-67AB5979C1FA}" srcOrd="0" destOrd="0" presId="urn:microsoft.com/office/officeart/2005/8/layout/cycle5"/>
    <dgm:cxn modelId="{D81CEF9D-BD45-4404-BC10-74E6EFFCCF43}" type="presOf" srcId="{EF2D5212-0651-4F4E-A5A9-C0DAB49F6492}" destId="{D69B9FD5-7F7F-45E0-9870-C0AAAA9C172B}" srcOrd="0" destOrd="0" presId="urn:microsoft.com/office/officeart/2005/8/layout/cycle5"/>
    <dgm:cxn modelId="{F6AC7ABC-4A35-446C-A131-917A259A2628}" srcId="{86B9ED0D-9311-4E34-8295-0E3125BFE6BB}" destId="{EFB8A2BA-A240-4FE4-9A5E-57C7E5676AD3}" srcOrd="2" destOrd="0" parTransId="{391D3A36-4DBB-4C11-A158-A9509F0FA206}" sibTransId="{5BBEC6B5-3964-46F8-A95B-82E3743C1EAC}"/>
    <dgm:cxn modelId="{C20BEB16-D191-477F-B5BC-F3BC58EB7CFB}" type="presOf" srcId="{5BBEC6B5-3964-46F8-A95B-82E3743C1EAC}" destId="{CCDA32E9-B6D0-4AFA-BFF6-FAEB1CD4367E}" srcOrd="0" destOrd="0" presId="urn:microsoft.com/office/officeart/2005/8/layout/cycle5"/>
    <dgm:cxn modelId="{C8B31B21-587D-4AAA-BE80-447EB95BC356}" srcId="{86B9ED0D-9311-4E34-8295-0E3125BFE6BB}" destId="{EF2D5212-0651-4F4E-A5A9-C0DAB49F6492}" srcOrd="0" destOrd="0" parTransId="{0C34F629-FB8D-4161-9008-80E26D7E3348}" sibTransId="{46467036-1963-4F17-9916-E79381730FCA}"/>
    <dgm:cxn modelId="{E1EAC92F-8238-4658-9B58-AADC8ED12906}" srcId="{86B9ED0D-9311-4E34-8295-0E3125BFE6BB}" destId="{F1243C73-9AE4-4C7D-8B0A-37CB8E84AA37}" srcOrd="1" destOrd="0" parTransId="{0813D020-EC4A-4456-98C1-8E9206F68A5B}" sibTransId="{BE3ED86B-B617-422C-8711-CC02A3B3942A}"/>
    <dgm:cxn modelId="{C58E9C2D-E5D7-4041-AE79-F1E0A819695D}" type="presOf" srcId="{F1243C73-9AE4-4C7D-8B0A-37CB8E84AA37}" destId="{5E18E072-FDF8-4091-8ED8-5228E3A2B67E}" srcOrd="0" destOrd="0" presId="urn:microsoft.com/office/officeart/2005/8/layout/cycle5"/>
    <dgm:cxn modelId="{62A192FE-B0DC-4698-88D5-22D94129153D}" type="presOf" srcId="{86B9ED0D-9311-4E34-8295-0E3125BFE6BB}" destId="{7429905C-115A-41AE-AE33-73CA1A5713BC}" srcOrd="0" destOrd="0" presId="urn:microsoft.com/office/officeart/2005/8/layout/cycle5"/>
    <dgm:cxn modelId="{2BFF9AF9-D495-4FDE-AFE4-F90EE9AA9D3D}" type="presParOf" srcId="{7429905C-115A-41AE-AE33-73CA1A5713BC}" destId="{D69B9FD5-7F7F-45E0-9870-C0AAAA9C172B}" srcOrd="0" destOrd="0" presId="urn:microsoft.com/office/officeart/2005/8/layout/cycle5"/>
    <dgm:cxn modelId="{EC2AB32B-B95B-49FE-8907-95719F5E9D51}" type="presParOf" srcId="{7429905C-115A-41AE-AE33-73CA1A5713BC}" destId="{A31CC19E-4A16-4E6F-8DC9-F86B453032FC}" srcOrd="1" destOrd="0" presId="urn:microsoft.com/office/officeart/2005/8/layout/cycle5"/>
    <dgm:cxn modelId="{EEF92B1A-F188-4C9B-BA70-9A0AC4F78856}" type="presParOf" srcId="{7429905C-115A-41AE-AE33-73CA1A5713BC}" destId="{3138F835-246C-4946-81D0-2494155D96B8}" srcOrd="2" destOrd="0" presId="urn:microsoft.com/office/officeart/2005/8/layout/cycle5"/>
    <dgm:cxn modelId="{76C12A01-64A0-461B-BD4E-BF30005727B9}" type="presParOf" srcId="{7429905C-115A-41AE-AE33-73CA1A5713BC}" destId="{5E18E072-FDF8-4091-8ED8-5228E3A2B67E}" srcOrd="3" destOrd="0" presId="urn:microsoft.com/office/officeart/2005/8/layout/cycle5"/>
    <dgm:cxn modelId="{24330080-404D-4B16-A27D-EA50725F598E}" type="presParOf" srcId="{7429905C-115A-41AE-AE33-73CA1A5713BC}" destId="{5ED1BFBF-4DFF-4B2F-86B6-CFE199306D6D}" srcOrd="4" destOrd="0" presId="urn:microsoft.com/office/officeart/2005/8/layout/cycle5"/>
    <dgm:cxn modelId="{C4B754F3-3C31-4501-81F3-82406754E853}" type="presParOf" srcId="{7429905C-115A-41AE-AE33-73CA1A5713BC}" destId="{CBA7F063-4801-460D-AE51-67AB5979C1FA}" srcOrd="5" destOrd="0" presId="urn:microsoft.com/office/officeart/2005/8/layout/cycle5"/>
    <dgm:cxn modelId="{16FADB67-FB00-45E9-8478-DAAEEC2E2032}" type="presParOf" srcId="{7429905C-115A-41AE-AE33-73CA1A5713BC}" destId="{58CF3BAA-C594-4F4E-8817-8A8EC3A0784B}" srcOrd="6" destOrd="0" presId="urn:microsoft.com/office/officeart/2005/8/layout/cycle5"/>
    <dgm:cxn modelId="{7EDACFCA-5A3E-4937-A038-3DF56920525C}" type="presParOf" srcId="{7429905C-115A-41AE-AE33-73CA1A5713BC}" destId="{38337D49-C3CC-4073-A4E7-AB0E67DBF05C}" srcOrd="7" destOrd="0" presId="urn:microsoft.com/office/officeart/2005/8/layout/cycle5"/>
    <dgm:cxn modelId="{70ED6A9E-03A6-4B40-ABF5-814FD3858F27}" type="presParOf" srcId="{7429905C-115A-41AE-AE33-73CA1A5713BC}" destId="{CCDA32E9-B6D0-4AFA-BFF6-FAEB1CD4367E}"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9C4D7F-8739-4AE1-9E65-45F3DDFA16DF}"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2AC61F31-05D2-4119-9C02-1BEE4263206F}">
      <dgm:prSet phldrT="[Text]"/>
      <dgm:spPr/>
      <dgm:t>
        <a:bodyPr/>
        <a:lstStyle/>
        <a:p>
          <a:r>
            <a:rPr lang="id-ID" dirty="0" smtClean="0"/>
            <a:t>MALICIUS SOFTWARE</a:t>
          </a:r>
          <a:endParaRPr lang="en-US" dirty="0"/>
        </a:p>
      </dgm:t>
    </dgm:pt>
    <dgm:pt modelId="{B1FAB803-2A40-408D-B203-C5B52E5B44D8}" type="parTrans" cxnId="{89DE330F-911E-4226-B323-10E12CDD84DA}">
      <dgm:prSet/>
      <dgm:spPr/>
      <dgm:t>
        <a:bodyPr/>
        <a:lstStyle/>
        <a:p>
          <a:endParaRPr lang="en-US"/>
        </a:p>
      </dgm:t>
    </dgm:pt>
    <dgm:pt modelId="{039D7AF2-CB12-4519-BF6F-FDC991190617}" type="sibTrans" cxnId="{89DE330F-911E-4226-B323-10E12CDD84DA}">
      <dgm:prSet/>
      <dgm:spPr/>
      <dgm:t>
        <a:bodyPr/>
        <a:lstStyle/>
        <a:p>
          <a:endParaRPr lang="en-US"/>
        </a:p>
      </dgm:t>
    </dgm:pt>
    <dgm:pt modelId="{BEEC614B-C43C-42E8-A1B2-9B1C42CAE1BB}">
      <dgm:prSet phldrT="[Text]"/>
      <dgm:spPr/>
      <dgm:t>
        <a:bodyPr/>
        <a:lstStyle/>
        <a:p>
          <a:r>
            <a:rPr lang="id-ID" dirty="0" smtClean="0"/>
            <a:t>VIRUS</a:t>
          </a:r>
          <a:endParaRPr lang="en-US" dirty="0"/>
        </a:p>
      </dgm:t>
    </dgm:pt>
    <dgm:pt modelId="{05A8AF4A-6B81-4C67-8BD0-32711B21C843}" type="parTrans" cxnId="{5599979D-BD00-4466-89F1-DD8FBAF5C111}">
      <dgm:prSet/>
      <dgm:spPr/>
      <dgm:t>
        <a:bodyPr/>
        <a:lstStyle/>
        <a:p>
          <a:endParaRPr lang="en-US"/>
        </a:p>
      </dgm:t>
    </dgm:pt>
    <dgm:pt modelId="{82118A0B-B084-42D8-B54F-08F28FAC281E}" type="sibTrans" cxnId="{5599979D-BD00-4466-89F1-DD8FBAF5C111}">
      <dgm:prSet/>
      <dgm:spPr/>
      <dgm:t>
        <a:bodyPr/>
        <a:lstStyle/>
        <a:p>
          <a:endParaRPr lang="en-US"/>
        </a:p>
      </dgm:t>
    </dgm:pt>
    <dgm:pt modelId="{E1BA49B2-C81A-44D7-9470-E277D27F40DA}">
      <dgm:prSet phldrT="[Text]"/>
      <dgm:spPr/>
      <dgm:t>
        <a:bodyPr/>
        <a:lstStyle/>
        <a:p>
          <a:r>
            <a:rPr lang="id-ID" dirty="0" smtClean="0"/>
            <a:t>WORM</a:t>
          </a:r>
          <a:endParaRPr lang="en-US" dirty="0"/>
        </a:p>
      </dgm:t>
    </dgm:pt>
    <dgm:pt modelId="{E180FB81-E061-4FE4-ACED-FD1E7F24F43E}" type="parTrans" cxnId="{6C8AC06B-4263-4360-8238-D0271277BB25}">
      <dgm:prSet/>
      <dgm:spPr/>
      <dgm:t>
        <a:bodyPr/>
        <a:lstStyle/>
        <a:p>
          <a:endParaRPr lang="en-US"/>
        </a:p>
      </dgm:t>
    </dgm:pt>
    <dgm:pt modelId="{1D4EDE93-E09C-4B77-9D7A-4E5009D201D5}" type="sibTrans" cxnId="{6C8AC06B-4263-4360-8238-D0271277BB25}">
      <dgm:prSet/>
      <dgm:spPr/>
      <dgm:t>
        <a:bodyPr/>
        <a:lstStyle/>
        <a:p>
          <a:endParaRPr lang="en-US"/>
        </a:p>
      </dgm:t>
    </dgm:pt>
    <dgm:pt modelId="{E5173DFF-BB35-4E42-AA7E-7C81C8BD15B6}">
      <dgm:prSet/>
      <dgm:spPr/>
      <dgm:t>
        <a:bodyPr/>
        <a:lstStyle/>
        <a:p>
          <a:r>
            <a:rPr lang="id-ID" dirty="0" smtClean="0"/>
            <a:t>TROJAN</a:t>
          </a:r>
          <a:endParaRPr lang="en-US" dirty="0"/>
        </a:p>
      </dgm:t>
    </dgm:pt>
    <dgm:pt modelId="{F988EA5A-2BFF-460B-AC05-3D4B45EC01AE}" type="parTrans" cxnId="{1D39901D-E5FB-4713-A903-3C67D278077F}">
      <dgm:prSet/>
      <dgm:spPr/>
      <dgm:t>
        <a:bodyPr/>
        <a:lstStyle/>
        <a:p>
          <a:endParaRPr lang="en-US"/>
        </a:p>
      </dgm:t>
    </dgm:pt>
    <dgm:pt modelId="{E172D729-8F1D-4A5A-8F98-635328A3FE76}" type="sibTrans" cxnId="{1D39901D-E5FB-4713-A903-3C67D278077F}">
      <dgm:prSet/>
      <dgm:spPr/>
      <dgm:t>
        <a:bodyPr/>
        <a:lstStyle/>
        <a:p>
          <a:endParaRPr lang="en-US"/>
        </a:p>
      </dgm:t>
    </dgm:pt>
    <dgm:pt modelId="{FCC7D00B-C14B-47B2-9E8D-398E1EED372E}">
      <dgm:prSet/>
      <dgm:spPr/>
      <dgm:t>
        <a:bodyPr/>
        <a:lstStyle/>
        <a:p>
          <a:r>
            <a:rPr lang="id-ID" dirty="0" smtClean="0"/>
            <a:t>SPYWARE</a:t>
          </a:r>
          <a:endParaRPr lang="en-US" dirty="0"/>
        </a:p>
      </dgm:t>
    </dgm:pt>
    <dgm:pt modelId="{645BBB60-D983-4038-8249-E7A76F82BD05}" type="parTrans" cxnId="{CDF9E3B3-EE24-42C5-AD94-F06AF0E5BC64}">
      <dgm:prSet/>
      <dgm:spPr/>
      <dgm:t>
        <a:bodyPr/>
        <a:lstStyle/>
        <a:p>
          <a:endParaRPr lang="en-US"/>
        </a:p>
      </dgm:t>
    </dgm:pt>
    <dgm:pt modelId="{3C9B0D92-3B66-4864-B406-1B94C7AB5B5A}" type="sibTrans" cxnId="{CDF9E3B3-EE24-42C5-AD94-F06AF0E5BC64}">
      <dgm:prSet/>
      <dgm:spPr/>
      <dgm:t>
        <a:bodyPr/>
        <a:lstStyle/>
        <a:p>
          <a:endParaRPr lang="en-US"/>
        </a:p>
      </dgm:t>
    </dgm:pt>
    <dgm:pt modelId="{B546B02E-4AF7-4E54-9003-41A5EB65F020}">
      <dgm:prSet/>
      <dgm:spPr/>
      <dgm:t>
        <a:bodyPr/>
        <a:lstStyle/>
        <a:p>
          <a:r>
            <a:rPr lang="id-ID" dirty="0" smtClean="0"/>
            <a:t>ADWARE</a:t>
          </a:r>
          <a:endParaRPr lang="en-US" dirty="0"/>
        </a:p>
      </dgm:t>
    </dgm:pt>
    <dgm:pt modelId="{2226E042-3DB9-4D66-9BD4-061CEF12A36A}" type="parTrans" cxnId="{D44694FA-E08B-4D9E-B3F7-9836F598BD2B}">
      <dgm:prSet/>
      <dgm:spPr/>
      <dgm:t>
        <a:bodyPr/>
        <a:lstStyle/>
        <a:p>
          <a:endParaRPr lang="en-US"/>
        </a:p>
      </dgm:t>
    </dgm:pt>
    <dgm:pt modelId="{22DC4E39-1A82-4906-A787-5A84B0E0FD8C}" type="sibTrans" cxnId="{D44694FA-E08B-4D9E-B3F7-9836F598BD2B}">
      <dgm:prSet/>
      <dgm:spPr/>
      <dgm:t>
        <a:bodyPr/>
        <a:lstStyle/>
        <a:p>
          <a:endParaRPr lang="en-US"/>
        </a:p>
      </dgm:t>
    </dgm:pt>
    <dgm:pt modelId="{3B466C4D-16EC-4F30-830C-C5641810F914}">
      <dgm:prSet/>
      <dgm:spPr/>
      <dgm:t>
        <a:bodyPr/>
        <a:lstStyle/>
        <a:p>
          <a:r>
            <a:rPr lang="id-ID" dirty="0" smtClean="0"/>
            <a:t>STEALWARE</a:t>
          </a:r>
          <a:endParaRPr lang="en-US" dirty="0"/>
        </a:p>
      </dgm:t>
    </dgm:pt>
    <dgm:pt modelId="{EF50067A-1030-444C-AC8C-233DF2B2C3F7}" type="parTrans" cxnId="{4F2A5CF7-C5A2-4783-BD22-E4FEF0F8E658}">
      <dgm:prSet/>
      <dgm:spPr/>
      <dgm:t>
        <a:bodyPr/>
        <a:lstStyle/>
        <a:p>
          <a:endParaRPr lang="en-US"/>
        </a:p>
      </dgm:t>
    </dgm:pt>
    <dgm:pt modelId="{154AC6D5-AE45-4B61-9909-2FDAFFACFE6B}" type="sibTrans" cxnId="{4F2A5CF7-C5A2-4783-BD22-E4FEF0F8E658}">
      <dgm:prSet/>
      <dgm:spPr/>
      <dgm:t>
        <a:bodyPr/>
        <a:lstStyle/>
        <a:p>
          <a:endParaRPr lang="en-US"/>
        </a:p>
      </dgm:t>
    </dgm:pt>
    <dgm:pt modelId="{7890B882-096D-45D5-B3D8-D405C1D95045}">
      <dgm:prSet/>
      <dgm:spPr/>
      <dgm:t>
        <a:bodyPr/>
        <a:lstStyle/>
        <a:p>
          <a:r>
            <a:rPr lang="id-ID" dirty="0" smtClean="0"/>
            <a:t>TIME BOMB</a:t>
          </a:r>
          <a:endParaRPr lang="en-US" dirty="0"/>
        </a:p>
      </dgm:t>
    </dgm:pt>
    <dgm:pt modelId="{19DC3F15-0AF1-4FEF-8378-89C417D2A108}" type="parTrans" cxnId="{B7EBC540-4699-432C-B26A-6DAACD826FAB}">
      <dgm:prSet/>
      <dgm:spPr/>
      <dgm:t>
        <a:bodyPr/>
        <a:lstStyle/>
        <a:p>
          <a:endParaRPr lang="en-US"/>
        </a:p>
      </dgm:t>
    </dgm:pt>
    <dgm:pt modelId="{C46C0B6A-C62D-4095-9A48-2318A3BB8AF9}" type="sibTrans" cxnId="{B7EBC540-4699-432C-B26A-6DAACD826FAB}">
      <dgm:prSet/>
      <dgm:spPr/>
      <dgm:t>
        <a:bodyPr/>
        <a:lstStyle/>
        <a:p>
          <a:endParaRPr lang="en-US"/>
        </a:p>
      </dgm:t>
    </dgm:pt>
    <dgm:pt modelId="{82363542-D8A4-4E55-A0C8-6DA4C051DB99}" type="pres">
      <dgm:prSet presAssocID="{329C4D7F-8739-4AE1-9E65-45F3DDFA16DF}" presName="layout" presStyleCnt="0">
        <dgm:presLayoutVars>
          <dgm:chMax/>
          <dgm:chPref/>
          <dgm:dir/>
          <dgm:animOne val="branch"/>
          <dgm:animLvl val="lvl"/>
          <dgm:resizeHandles/>
        </dgm:presLayoutVars>
      </dgm:prSet>
      <dgm:spPr/>
      <dgm:t>
        <a:bodyPr/>
        <a:lstStyle/>
        <a:p>
          <a:endParaRPr lang="en-US"/>
        </a:p>
      </dgm:t>
    </dgm:pt>
    <dgm:pt modelId="{681FE39E-FC6D-4D60-8318-876F030C4E02}" type="pres">
      <dgm:prSet presAssocID="{2AC61F31-05D2-4119-9C02-1BEE4263206F}" presName="root" presStyleCnt="0">
        <dgm:presLayoutVars>
          <dgm:chMax/>
          <dgm:chPref val="4"/>
        </dgm:presLayoutVars>
      </dgm:prSet>
      <dgm:spPr/>
    </dgm:pt>
    <dgm:pt modelId="{67563967-24EE-4FA6-BFCF-D162709E21A6}" type="pres">
      <dgm:prSet presAssocID="{2AC61F31-05D2-4119-9C02-1BEE4263206F}" presName="rootComposite" presStyleCnt="0">
        <dgm:presLayoutVars/>
      </dgm:prSet>
      <dgm:spPr/>
    </dgm:pt>
    <dgm:pt modelId="{B5D021DF-75A7-4932-B684-DBF810A92881}" type="pres">
      <dgm:prSet presAssocID="{2AC61F31-05D2-4119-9C02-1BEE4263206F}" presName="rootText" presStyleLbl="node0" presStyleIdx="0" presStyleCnt="1">
        <dgm:presLayoutVars>
          <dgm:chMax/>
          <dgm:chPref val="4"/>
        </dgm:presLayoutVars>
      </dgm:prSet>
      <dgm:spPr/>
      <dgm:t>
        <a:bodyPr/>
        <a:lstStyle/>
        <a:p>
          <a:endParaRPr lang="en-US"/>
        </a:p>
      </dgm:t>
    </dgm:pt>
    <dgm:pt modelId="{3CF4F92F-3235-4CE6-B030-D9BA399D7EC1}" type="pres">
      <dgm:prSet presAssocID="{2AC61F31-05D2-4119-9C02-1BEE4263206F}" presName="childShape" presStyleCnt="0">
        <dgm:presLayoutVars>
          <dgm:chMax val="0"/>
          <dgm:chPref val="0"/>
        </dgm:presLayoutVars>
      </dgm:prSet>
      <dgm:spPr/>
    </dgm:pt>
    <dgm:pt modelId="{3D645B41-B0FE-41A9-B79D-15B47CB66B3D}" type="pres">
      <dgm:prSet presAssocID="{BEEC614B-C43C-42E8-A1B2-9B1C42CAE1BB}" presName="childComposite" presStyleCnt="0">
        <dgm:presLayoutVars>
          <dgm:chMax val="0"/>
          <dgm:chPref val="0"/>
        </dgm:presLayoutVars>
      </dgm:prSet>
      <dgm:spPr/>
    </dgm:pt>
    <dgm:pt modelId="{CF7556E6-8612-4748-95FC-C466EE6160FE}" type="pres">
      <dgm:prSet presAssocID="{BEEC614B-C43C-42E8-A1B2-9B1C42CAE1BB}" presName="Image"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4077DF0-AA90-4FDC-A413-9DBB796E2B8E}" type="pres">
      <dgm:prSet presAssocID="{BEEC614B-C43C-42E8-A1B2-9B1C42CAE1BB}" presName="childText" presStyleLbl="lnNode1" presStyleIdx="0" presStyleCnt="7">
        <dgm:presLayoutVars>
          <dgm:chMax val="0"/>
          <dgm:chPref val="0"/>
          <dgm:bulletEnabled val="1"/>
        </dgm:presLayoutVars>
      </dgm:prSet>
      <dgm:spPr/>
      <dgm:t>
        <a:bodyPr/>
        <a:lstStyle/>
        <a:p>
          <a:endParaRPr lang="en-US"/>
        </a:p>
      </dgm:t>
    </dgm:pt>
    <dgm:pt modelId="{3676238F-764C-4E72-90A4-64836C1CD3FD}" type="pres">
      <dgm:prSet presAssocID="{E1BA49B2-C81A-44D7-9470-E277D27F40DA}" presName="childComposite" presStyleCnt="0">
        <dgm:presLayoutVars>
          <dgm:chMax val="0"/>
          <dgm:chPref val="0"/>
        </dgm:presLayoutVars>
      </dgm:prSet>
      <dgm:spPr/>
    </dgm:pt>
    <dgm:pt modelId="{37D42A9F-F4D7-411A-873A-2C3F6EB05DD3}" type="pres">
      <dgm:prSet presAssocID="{E1BA49B2-C81A-44D7-9470-E277D27F40DA}" presName="Image" presStyleLbl="nod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dgm:spPr>
    </dgm:pt>
    <dgm:pt modelId="{591759FC-C2AB-458A-883E-2D40702310DF}" type="pres">
      <dgm:prSet presAssocID="{E1BA49B2-C81A-44D7-9470-E277D27F40DA}" presName="childText" presStyleLbl="lnNode1" presStyleIdx="1" presStyleCnt="7">
        <dgm:presLayoutVars>
          <dgm:chMax val="0"/>
          <dgm:chPref val="0"/>
          <dgm:bulletEnabled val="1"/>
        </dgm:presLayoutVars>
      </dgm:prSet>
      <dgm:spPr/>
      <dgm:t>
        <a:bodyPr/>
        <a:lstStyle/>
        <a:p>
          <a:endParaRPr lang="en-US"/>
        </a:p>
      </dgm:t>
    </dgm:pt>
    <dgm:pt modelId="{F352B411-0EB5-49E2-BF48-405FC65514EB}" type="pres">
      <dgm:prSet presAssocID="{7890B882-096D-45D5-B3D8-D405C1D95045}" presName="childComposite" presStyleCnt="0">
        <dgm:presLayoutVars>
          <dgm:chMax val="0"/>
          <dgm:chPref val="0"/>
        </dgm:presLayoutVars>
      </dgm:prSet>
      <dgm:spPr/>
    </dgm:pt>
    <dgm:pt modelId="{CE1D5755-47F9-49A6-B962-7D62206A1347}" type="pres">
      <dgm:prSet presAssocID="{7890B882-096D-45D5-B3D8-D405C1D95045}" presName="Image" presStyleLbl="nod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dgm:spPr>
    </dgm:pt>
    <dgm:pt modelId="{1ED98408-6A66-4B4B-BCFC-A771399C415F}" type="pres">
      <dgm:prSet presAssocID="{7890B882-096D-45D5-B3D8-D405C1D95045}" presName="childText" presStyleLbl="lnNode1" presStyleIdx="2" presStyleCnt="7">
        <dgm:presLayoutVars>
          <dgm:chMax val="0"/>
          <dgm:chPref val="0"/>
          <dgm:bulletEnabled val="1"/>
        </dgm:presLayoutVars>
      </dgm:prSet>
      <dgm:spPr/>
      <dgm:t>
        <a:bodyPr/>
        <a:lstStyle/>
        <a:p>
          <a:endParaRPr lang="en-US"/>
        </a:p>
      </dgm:t>
    </dgm:pt>
    <dgm:pt modelId="{F8CF4A37-A550-4654-8AA6-69C917099C98}" type="pres">
      <dgm:prSet presAssocID="{E5173DFF-BB35-4E42-AA7E-7C81C8BD15B6}" presName="childComposite" presStyleCnt="0">
        <dgm:presLayoutVars>
          <dgm:chMax val="0"/>
          <dgm:chPref val="0"/>
        </dgm:presLayoutVars>
      </dgm:prSet>
      <dgm:spPr/>
    </dgm:pt>
    <dgm:pt modelId="{C3A9F756-A719-42DD-821E-EB986213CAA8}" type="pres">
      <dgm:prSet presAssocID="{E5173DFF-BB35-4E42-AA7E-7C81C8BD15B6}" presName="Image" presStyleLbl="nod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6000" b="-6000"/>
          </a:stretch>
        </a:blipFill>
      </dgm:spPr>
    </dgm:pt>
    <dgm:pt modelId="{A39F49B5-730D-4EDB-B32E-41C2E9015B46}" type="pres">
      <dgm:prSet presAssocID="{E5173DFF-BB35-4E42-AA7E-7C81C8BD15B6}" presName="childText" presStyleLbl="lnNode1" presStyleIdx="3" presStyleCnt="7">
        <dgm:presLayoutVars>
          <dgm:chMax val="0"/>
          <dgm:chPref val="0"/>
          <dgm:bulletEnabled val="1"/>
        </dgm:presLayoutVars>
      </dgm:prSet>
      <dgm:spPr/>
      <dgm:t>
        <a:bodyPr/>
        <a:lstStyle/>
        <a:p>
          <a:endParaRPr lang="en-US"/>
        </a:p>
      </dgm:t>
    </dgm:pt>
    <dgm:pt modelId="{E9C3E437-0E62-4573-9986-3CADC83F5AF4}" type="pres">
      <dgm:prSet presAssocID="{FCC7D00B-C14B-47B2-9E8D-398E1EED372E}" presName="childComposite" presStyleCnt="0">
        <dgm:presLayoutVars>
          <dgm:chMax val="0"/>
          <dgm:chPref val="0"/>
        </dgm:presLayoutVars>
      </dgm:prSet>
      <dgm:spPr/>
    </dgm:pt>
    <dgm:pt modelId="{8F8B7795-EAA8-4D43-8C57-6980ED1B3AEC}" type="pres">
      <dgm:prSet presAssocID="{FCC7D00B-C14B-47B2-9E8D-398E1EED372E}" presName="Image" presStyleLbl="nod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69754C00-A65C-4E62-8350-446D9AA86F11}" type="pres">
      <dgm:prSet presAssocID="{FCC7D00B-C14B-47B2-9E8D-398E1EED372E}" presName="childText" presStyleLbl="lnNode1" presStyleIdx="4" presStyleCnt="7">
        <dgm:presLayoutVars>
          <dgm:chMax val="0"/>
          <dgm:chPref val="0"/>
          <dgm:bulletEnabled val="1"/>
        </dgm:presLayoutVars>
      </dgm:prSet>
      <dgm:spPr/>
      <dgm:t>
        <a:bodyPr/>
        <a:lstStyle/>
        <a:p>
          <a:endParaRPr lang="en-US"/>
        </a:p>
      </dgm:t>
    </dgm:pt>
    <dgm:pt modelId="{BC27E7D0-5000-448B-8147-B60A3AC9FC88}" type="pres">
      <dgm:prSet presAssocID="{B546B02E-4AF7-4E54-9003-41A5EB65F020}" presName="childComposite" presStyleCnt="0">
        <dgm:presLayoutVars>
          <dgm:chMax val="0"/>
          <dgm:chPref val="0"/>
        </dgm:presLayoutVars>
      </dgm:prSet>
      <dgm:spPr/>
    </dgm:pt>
    <dgm:pt modelId="{58A81780-5441-4D02-9FB8-BA0133AEE295}" type="pres">
      <dgm:prSet presAssocID="{B546B02E-4AF7-4E54-9003-41A5EB65F020}" presName="Image" presStyleLbl="nod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DA336DF5-D05D-468C-80EB-AFAB2239C5C6}" type="pres">
      <dgm:prSet presAssocID="{B546B02E-4AF7-4E54-9003-41A5EB65F020}" presName="childText" presStyleLbl="lnNode1" presStyleIdx="5" presStyleCnt="7">
        <dgm:presLayoutVars>
          <dgm:chMax val="0"/>
          <dgm:chPref val="0"/>
          <dgm:bulletEnabled val="1"/>
        </dgm:presLayoutVars>
      </dgm:prSet>
      <dgm:spPr/>
      <dgm:t>
        <a:bodyPr/>
        <a:lstStyle/>
        <a:p>
          <a:endParaRPr lang="en-US"/>
        </a:p>
      </dgm:t>
    </dgm:pt>
    <dgm:pt modelId="{CE8B5D0D-9A5E-4A1A-99B2-62F2F34205CA}" type="pres">
      <dgm:prSet presAssocID="{3B466C4D-16EC-4F30-830C-C5641810F914}" presName="childComposite" presStyleCnt="0">
        <dgm:presLayoutVars>
          <dgm:chMax val="0"/>
          <dgm:chPref val="0"/>
        </dgm:presLayoutVars>
      </dgm:prSet>
      <dgm:spPr/>
    </dgm:pt>
    <dgm:pt modelId="{36F0CB14-E56E-4D54-A9A0-7F36312F9710}" type="pres">
      <dgm:prSet presAssocID="{3B466C4D-16EC-4F30-830C-C5641810F914}" presName="Image" presStyleLbl="nod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20000" r="-20000"/>
          </a:stretch>
        </a:blipFill>
      </dgm:spPr>
    </dgm:pt>
    <dgm:pt modelId="{53659485-B67A-4E11-A77F-39E85CFE64FE}" type="pres">
      <dgm:prSet presAssocID="{3B466C4D-16EC-4F30-830C-C5641810F914}" presName="childText" presStyleLbl="lnNode1" presStyleIdx="6" presStyleCnt="7">
        <dgm:presLayoutVars>
          <dgm:chMax val="0"/>
          <dgm:chPref val="0"/>
          <dgm:bulletEnabled val="1"/>
        </dgm:presLayoutVars>
      </dgm:prSet>
      <dgm:spPr/>
      <dgm:t>
        <a:bodyPr/>
        <a:lstStyle/>
        <a:p>
          <a:endParaRPr lang="en-US"/>
        </a:p>
      </dgm:t>
    </dgm:pt>
  </dgm:ptLst>
  <dgm:cxnLst>
    <dgm:cxn modelId="{D44694FA-E08B-4D9E-B3F7-9836F598BD2B}" srcId="{2AC61F31-05D2-4119-9C02-1BEE4263206F}" destId="{B546B02E-4AF7-4E54-9003-41A5EB65F020}" srcOrd="5" destOrd="0" parTransId="{2226E042-3DB9-4D66-9BD4-061CEF12A36A}" sibTransId="{22DC4E39-1A82-4906-A787-5A84B0E0FD8C}"/>
    <dgm:cxn modelId="{5599979D-BD00-4466-89F1-DD8FBAF5C111}" srcId="{2AC61F31-05D2-4119-9C02-1BEE4263206F}" destId="{BEEC614B-C43C-42E8-A1B2-9B1C42CAE1BB}" srcOrd="0" destOrd="0" parTransId="{05A8AF4A-6B81-4C67-8BD0-32711B21C843}" sibTransId="{82118A0B-B084-42D8-B54F-08F28FAC281E}"/>
    <dgm:cxn modelId="{B7EBC540-4699-432C-B26A-6DAACD826FAB}" srcId="{2AC61F31-05D2-4119-9C02-1BEE4263206F}" destId="{7890B882-096D-45D5-B3D8-D405C1D95045}" srcOrd="2" destOrd="0" parTransId="{19DC3F15-0AF1-4FEF-8378-89C417D2A108}" sibTransId="{C46C0B6A-C62D-4095-9A48-2318A3BB8AF9}"/>
    <dgm:cxn modelId="{89DE330F-911E-4226-B323-10E12CDD84DA}" srcId="{329C4D7F-8739-4AE1-9E65-45F3DDFA16DF}" destId="{2AC61F31-05D2-4119-9C02-1BEE4263206F}" srcOrd="0" destOrd="0" parTransId="{B1FAB803-2A40-408D-B203-C5B52E5B44D8}" sibTransId="{039D7AF2-CB12-4519-BF6F-FDC991190617}"/>
    <dgm:cxn modelId="{D7605D6F-A9C4-4FBA-A294-F3782CB18EAC}" type="presOf" srcId="{FCC7D00B-C14B-47B2-9E8D-398E1EED372E}" destId="{69754C00-A65C-4E62-8350-446D9AA86F11}" srcOrd="0" destOrd="0" presId="urn:microsoft.com/office/officeart/2008/layout/PictureAccentList"/>
    <dgm:cxn modelId="{BD84A6FA-92E0-4AFA-A473-F3B61CBB88A7}" type="presOf" srcId="{329C4D7F-8739-4AE1-9E65-45F3DDFA16DF}" destId="{82363542-D8A4-4E55-A0C8-6DA4C051DB99}" srcOrd="0" destOrd="0" presId="urn:microsoft.com/office/officeart/2008/layout/PictureAccentList"/>
    <dgm:cxn modelId="{DAE55FA8-1AA8-45EB-B574-D06D29DABE99}" type="presOf" srcId="{E1BA49B2-C81A-44D7-9470-E277D27F40DA}" destId="{591759FC-C2AB-458A-883E-2D40702310DF}" srcOrd="0" destOrd="0" presId="urn:microsoft.com/office/officeart/2008/layout/PictureAccentList"/>
    <dgm:cxn modelId="{6C8AC06B-4263-4360-8238-D0271277BB25}" srcId="{2AC61F31-05D2-4119-9C02-1BEE4263206F}" destId="{E1BA49B2-C81A-44D7-9470-E277D27F40DA}" srcOrd="1" destOrd="0" parTransId="{E180FB81-E061-4FE4-ACED-FD1E7F24F43E}" sibTransId="{1D4EDE93-E09C-4B77-9D7A-4E5009D201D5}"/>
    <dgm:cxn modelId="{48922A84-C55B-442A-9050-47BE99981314}" type="presOf" srcId="{2AC61F31-05D2-4119-9C02-1BEE4263206F}" destId="{B5D021DF-75A7-4932-B684-DBF810A92881}" srcOrd="0" destOrd="0" presId="urn:microsoft.com/office/officeart/2008/layout/PictureAccentList"/>
    <dgm:cxn modelId="{D706B6BA-7E71-4BD2-9162-C9444BB2DB8B}" type="presOf" srcId="{7890B882-096D-45D5-B3D8-D405C1D95045}" destId="{1ED98408-6A66-4B4B-BCFC-A771399C415F}" srcOrd="0" destOrd="0" presId="urn:microsoft.com/office/officeart/2008/layout/PictureAccentList"/>
    <dgm:cxn modelId="{0F7DD062-20E2-4EC8-8D3D-3525AA441D8E}" type="presOf" srcId="{BEEC614B-C43C-42E8-A1B2-9B1C42CAE1BB}" destId="{E4077DF0-AA90-4FDC-A413-9DBB796E2B8E}" srcOrd="0" destOrd="0" presId="urn:microsoft.com/office/officeart/2008/layout/PictureAccentList"/>
    <dgm:cxn modelId="{22E00056-7822-407E-A871-32D7F8F136BF}" type="presOf" srcId="{B546B02E-4AF7-4E54-9003-41A5EB65F020}" destId="{DA336DF5-D05D-468C-80EB-AFAB2239C5C6}" srcOrd="0" destOrd="0" presId="urn:microsoft.com/office/officeart/2008/layout/PictureAccentList"/>
    <dgm:cxn modelId="{CDF9E3B3-EE24-42C5-AD94-F06AF0E5BC64}" srcId="{2AC61F31-05D2-4119-9C02-1BEE4263206F}" destId="{FCC7D00B-C14B-47B2-9E8D-398E1EED372E}" srcOrd="4" destOrd="0" parTransId="{645BBB60-D983-4038-8249-E7A76F82BD05}" sibTransId="{3C9B0D92-3B66-4864-B406-1B94C7AB5B5A}"/>
    <dgm:cxn modelId="{4F2A5CF7-C5A2-4783-BD22-E4FEF0F8E658}" srcId="{2AC61F31-05D2-4119-9C02-1BEE4263206F}" destId="{3B466C4D-16EC-4F30-830C-C5641810F914}" srcOrd="6" destOrd="0" parTransId="{EF50067A-1030-444C-AC8C-233DF2B2C3F7}" sibTransId="{154AC6D5-AE45-4B61-9909-2FDAFFACFE6B}"/>
    <dgm:cxn modelId="{68471D4D-55B7-4E03-8D1E-E8BBEF93E1FC}" type="presOf" srcId="{E5173DFF-BB35-4E42-AA7E-7C81C8BD15B6}" destId="{A39F49B5-730D-4EDB-B32E-41C2E9015B46}" srcOrd="0" destOrd="0" presId="urn:microsoft.com/office/officeart/2008/layout/PictureAccentList"/>
    <dgm:cxn modelId="{5022C4F4-6D48-4702-B383-7CC17AECB684}" type="presOf" srcId="{3B466C4D-16EC-4F30-830C-C5641810F914}" destId="{53659485-B67A-4E11-A77F-39E85CFE64FE}" srcOrd="0" destOrd="0" presId="urn:microsoft.com/office/officeart/2008/layout/PictureAccentList"/>
    <dgm:cxn modelId="{1D39901D-E5FB-4713-A903-3C67D278077F}" srcId="{2AC61F31-05D2-4119-9C02-1BEE4263206F}" destId="{E5173DFF-BB35-4E42-AA7E-7C81C8BD15B6}" srcOrd="3" destOrd="0" parTransId="{F988EA5A-2BFF-460B-AC05-3D4B45EC01AE}" sibTransId="{E172D729-8F1D-4A5A-8F98-635328A3FE76}"/>
    <dgm:cxn modelId="{10714138-7563-40C6-BA58-1071B8B57F23}" type="presParOf" srcId="{82363542-D8A4-4E55-A0C8-6DA4C051DB99}" destId="{681FE39E-FC6D-4D60-8318-876F030C4E02}" srcOrd="0" destOrd="0" presId="urn:microsoft.com/office/officeart/2008/layout/PictureAccentList"/>
    <dgm:cxn modelId="{CDEC2BD0-E232-4C4A-B48A-8B963CE5CE6D}" type="presParOf" srcId="{681FE39E-FC6D-4D60-8318-876F030C4E02}" destId="{67563967-24EE-4FA6-BFCF-D162709E21A6}" srcOrd="0" destOrd="0" presId="urn:microsoft.com/office/officeart/2008/layout/PictureAccentList"/>
    <dgm:cxn modelId="{DC1701A6-1C5E-45F4-A4AA-91B9BF31D27D}" type="presParOf" srcId="{67563967-24EE-4FA6-BFCF-D162709E21A6}" destId="{B5D021DF-75A7-4932-B684-DBF810A92881}" srcOrd="0" destOrd="0" presId="urn:microsoft.com/office/officeart/2008/layout/PictureAccentList"/>
    <dgm:cxn modelId="{7DACB71D-6FE6-41A2-966F-397F3AFA15C8}" type="presParOf" srcId="{681FE39E-FC6D-4D60-8318-876F030C4E02}" destId="{3CF4F92F-3235-4CE6-B030-D9BA399D7EC1}" srcOrd="1" destOrd="0" presId="urn:microsoft.com/office/officeart/2008/layout/PictureAccentList"/>
    <dgm:cxn modelId="{D22128FF-9502-4A35-A9BF-90A4C026E465}" type="presParOf" srcId="{3CF4F92F-3235-4CE6-B030-D9BA399D7EC1}" destId="{3D645B41-B0FE-41A9-B79D-15B47CB66B3D}" srcOrd="0" destOrd="0" presId="urn:microsoft.com/office/officeart/2008/layout/PictureAccentList"/>
    <dgm:cxn modelId="{9E8249C3-369D-459B-A3F8-4F004E9BB2F7}" type="presParOf" srcId="{3D645B41-B0FE-41A9-B79D-15B47CB66B3D}" destId="{CF7556E6-8612-4748-95FC-C466EE6160FE}" srcOrd="0" destOrd="0" presId="urn:microsoft.com/office/officeart/2008/layout/PictureAccentList"/>
    <dgm:cxn modelId="{0E8FB609-1FCA-4419-9C99-CB56D26ADE0C}" type="presParOf" srcId="{3D645B41-B0FE-41A9-B79D-15B47CB66B3D}" destId="{E4077DF0-AA90-4FDC-A413-9DBB796E2B8E}" srcOrd="1" destOrd="0" presId="urn:microsoft.com/office/officeart/2008/layout/PictureAccentList"/>
    <dgm:cxn modelId="{6DA0F189-C9E9-4C71-A983-F1783563D42A}" type="presParOf" srcId="{3CF4F92F-3235-4CE6-B030-D9BA399D7EC1}" destId="{3676238F-764C-4E72-90A4-64836C1CD3FD}" srcOrd="1" destOrd="0" presId="urn:microsoft.com/office/officeart/2008/layout/PictureAccentList"/>
    <dgm:cxn modelId="{EDBF08FE-3DE6-464F-A71D-C1E5C5B84FB5}" type="presParOf" srcId="{3676238F-764C-4E72-90A4-64836C1CD3FD}" destId="{37D42A9F-F4D7-411A-873A-2C3F6EB05DD3}" srcOrd="0" destOrd="0" presId="urn:microsoft.com/office/officeart/2008/layout/PictureAccentList"/>
    <dgm:cxn modelId="{50AAC176-200F-49CE-999D-81DA0DFA64A8}" type="presParOf" srcId="{3676238F-764C-4E72-90A4-64836C1CD3FD}" destId="{591759FC-C2AB-458A-883E-2D40702310DF}" srcOrd="1" destOrd="0" presId="urn:microsoft.com/office/officeart/2008/layout/PictureAccentList"/>
    <dgm:cxn modelId="{CA109854-8E14-4D5F-AF54-70664907532C}" type="presParOf" srcId="{3CF4F92F-3235-4CE6-B030-D9BA399D7EC1}" destId="{F352B411-0EB5-49E2-BF48-405FC65514EB}" srcOrd="2" destOrd="0" presId="urn:microsoft.com/office/officeart/2008/layout/PictureAccentList"/>
    <dgm:cxn modelId="{5D0AA1F4-A45E-4F6D-A6BF-D3DFD7D76664}" type="presParOf" srcId="{F352B411-0EB5-49E2-BF48-405FC65514EB}" destId="{CE1D5755-47F9-49A6-B962-7D62206A1347}" srcOrd="0" destOrd="0" presId="urn:microsoft.com/office/officeart/2008/layout/PictureAccentList"/>
    <dgm:cxn modelId="{BE294226-D3EE-4449-854C-FD84885A9F1F}" type="presParOf" srcId="{F352B411-0EB5-49E2-BF48-405FC65514EB}" destId="{1ED98408-6A66-4B4B-BCFC-A771399C415F}" srcOrd="1" destOrd="0" presId="urn:microsoft.com/office/officeart/2008/layout/PictureAccentList"/>
    <dgm:cxn modelId="{88B3C033-0EB1-453C-B3DF-47D727FF8948}" type="presParOf" srcId="{3CF4F92F-3235-4CE6-B030-D9BA399D7EC1}" destId="{F8CF4A37-A550-4654-8AA6-69C917099C98}" srcOrd="3" destOrd="0" presId="urn:microsoft.com/office/officeart/2008/layout/PictureAccentList"/>
    <dgm:cxn modelId="{C911E1F0-C24E-49A4-A875-74A90DA421C5}" type="presParOf" srcId="{F8CF4A37-A550-4654-8AA6-69C917099C98}" destId="{C3A9F756-A719-42DD-821E-EB986213CAA8}" srcOrd="0" destOrd="0" presId="urn:microsoft.com/office/officeart/2008/layout/PictureAccentList"/>
    <dgm:cxn modelId="{2EAE2B8B-0FCD-4819-B4F9-7368359FCADB}" type="presParOf" srcId="{F8CF4A37-A550-4654-8AA6-69C917099C98}" destId="{A39F49B5-730D-4EDB-B32E-41C2E9015B46}" srcOrd="1" destOrd="0" presId="urn:microsoft.com/office/officeart/2008/layout/PictureAccentList"/>
    <dgm:cxn modelId="{FB104C33-907E-4E26-9628-FB82F4D025EB}" type="presParOf" srcId="{3CF4F92F-3235-4CE6-B030-D9BA399D7EC1}" destId="{E9C3E437-0E62-4573-9986-3CADC83F5AF4}" srcOrd="4" destOrd="0" presId="urn:microsoft.com/office/officeart/2008/layout/PictureAccentList"/>
    <dgm:cxn modelId="{C4A89C50-40C7-4EF4-863F-4F09A08D59B1}" type="presParOf" srcId="{E9C3E437-0E62-4573-9986-3CADC83F5AF4}" destId="{8F8B7795-EAA8-4D43-8C57-6980ED1B3AEC}" srcOrd="0" destOrd="0" presId="urn:microsoft.com/office/officeart/2008/layout/PictureAccentList"/>
    <dgm:cxn modelId="{28E700A4-AFAE-4DEA-8780-D27DA22646A7}" type="presParOf" srcId="{E9C3E437-0E62-4573-9986-3CADC83F5AF4}" destId="{69754C00-A65C-4E62-8350-446D9AA86F11}" srcOrd="1" destOrd="0" presId="urn:microsoft.com/office/officeart/2008/layout/PictureAccentList"/>
    <dgm:cxn modelId="{387121D0-F0B1-4C34-9973-A0770A908DCA}" type="presParOf" srcId="{3CF4F92F-3235-4CE6-B030-D9BA399D7EC1}" destId="{BC27E7D0-5000-448B-8147-B60A3AC9FC88}" srcOrd="5" destOrd="0" presId="urn:microsoft.com/office/officeart/2008/layout/PictureAccentList"/>
    <dgm:cxn modelId="{B5CDDDDF-11DC-4BD5-B1DD-0D8311A7B753}" type="presParOf" srcId="{BC27E7D0-5000-448B-8147-B60A3AC9FC88}" destId="{58A81780-5441-4D02-9FB8-BA0133AEE295}" srcOrd="0" destOrd="0" presId="urn:microsoft.com/office/officeart/2008/layout/PictureAccentList"/>
    <dgm:cxn modelId="{E1727B4F-E4BC-435B-8635-06DEC6DE32AF}" type="presParOf" srcId="{BC27E7D0-5000-448B-8147-B60A3AC9FC88}" destId="{DA336DF5-D05D-468C-80EB-AFAB2239C5C6}" srcOrd="1" destOrd="0" presId="urn:microsoft.com/office/officeart/2008/layout/PictureAccentList"/>
    <dgm:cxn modelId="{579E019C-79B9-4410-B688-ACEA0709135B}" type="presParOf" srcId="{3CF4F92F-3235-4CE6-B030-D9BA399D7EC1}" destId="{CE8B5D0D-9A5E-4A1A-99B2-62F2F34205CA}" srcOrd="6" destOrd="0" presId="urn:microsoft.com/office/officeart/2008/layout/PictureAccentList"/>
    <dgm:cxn modelId="{642A947C-C25E-48F3-86C9-8AF99AD9FDC7}" type="presParOf" srcId="{CE8B5D0D-9A5E-4A1A-99B2-62F2F34205CA}" destId="{36F0CB14-E56E-4D54-A9A0-7F36312F9710}" srcOrd="0" destOrd="0" presId="urn:microsoft.com/office/officeart/2008/layout/PictureAccentList"/>
    <dgm:cxn modelId="{1D9DD709-B477-499E-804D-D70C39AFF23C}" type="presParOf" srcId="{CE8B5D0D-9A5E-4A1A-99B2-62F2F34205CA}" destId="{53659485-B67A-4E11-A77F-39E85CFE64FE}"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70F2-0D41-4A4E-B2E5-71CE9FD0DCC8}"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2FA61-524D-4106-939E-7B7808B87CFF}" type="slidenum">
              <a:rPr lang="en-US" smtClean="0"/>
              <a:t>‹#›</a:t>
            </a:fld>
            <a:endParaRPr lang="en-US"/>
          </a:p>
        </p:txBody>
      </p:sp>
    </p:spTree>
    <p:extLst>
      <p:ext uri="{BB962C8B-B14F-4D97-AF65-F5344CB8AC3E}">
        <p14:creationId xmlns:p14="http://schemas.microsoft.com/office/powerpoint/2010/main" val="53676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 B S E N</a:t>
            </a:r>
          </a:p>
        </p:txBody>
      </p:sp>
      <p:sp>
        <p:nvSpPr>
          <p:cNvPr id="4" name="Slide Number Placeholder 3"/>
          <p:cNvSpPr>
            <a:spLocks noGrp="1"/>
          </p:cNvSpPr>
          <p:nvPr>
            <p:ph type="sldNum" sz="quarter" idx="10"/>
          </p:nvPr>
        </p:nvSpPr>
        <p:spPr/>
        <p:txBody>
          <a:bodyPr/>
          <a:lstStyle/>
          <a:p>
            <a:fld id="{BDC2FA61-524D-4106-939E-7B7808B87CFF}" type="slidenum">
              <a:rPr lang="en-US" smtClean="0"/>
              <a:t>2</a:t>
            </a:fld>
            <a:endParaRPr lang="en-US"/>
          </a:p>
        </p:txBody>
      </p:sp>
    </p:spTree>
    <p:extLst>
      <p:ext uri="{BB962C8B-B14F-4D97-AF65-F5344CB8AC3E}">
        <p14:creationId xmlns:p14="http://schemas.microsoft.com/office/powerpoint/2010/main" val="1698420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Contoh Kasus Sebuah</a:t>
            </a:r>
            <a:r>
              <a:rPr lang="id-ID" baseline="0" dirty="0" smtClean="0"/>
              <a:t> Sistem Informasi Yang Menjelaskan Otoritas Dari Masing-masing Bagian. Misalnya </a:t>
            </a:r>
            <a:r>
              <a:rPr lang="id-ID" baseline="0" dirty="0" err="1" smtClean="0"/>
              <a:t>SIAPAdamu</a:t>
            </a:r>
            <a:r>
              <a:rPr lang="id-ID" baseline="0" dirty="0" smtClean="0"/>
              <a:t> : </a:t>
            </a:r>
            <a:r>
              <a:rPr lang="id-ID" baseline="0" dirty="0" err="1" smtClean="0"/>
              <a:t>Admin</a:t>
            </a:r>
            <a:r>
              <a:rPr lang="id-ID" baseline="0" dirty="0" smtClean="0"/>
              <a:t>, Operator Provinsi, Operator Kabupaten – Kota dan Operator Sekolah.  </a:t>
            </a:r>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11</a:t>
            </a:fld>
            <a:endParaRPr lang="en-US"/>
          </a:p>
        </p:txBody>
      </p:sp>
    </p:spTree>
    <p:extLst>
      <p:ext uri="{BB962C8B-B14F-4D97-AF65-F5344CB8AC3E}">
        <p14:creationId xmlns:p14="http://schemas.microsoft.com/office/powerpoint/2010/main" val="2344700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DOS</a:t>
            </a:r>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12</a:t>
            </a:fld>
            <a:endParaRPr lang="en-US"/>
          </a:p>
        </p:txBody>
      </p:sp>
    </p:spTree>
    <p:extLst>
      <p:ext uri="{BB962C8B-B14F-4D97-AF65-F5344CB8AC3E}">
        <p14:creationId xmlns:p14="http://schemas.microsoft.com/office/powerpoint/2010/main" val="3168310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Mengendus, Penyadapan</a:t>
            </a:r>
          </a:p>
        </p:txBody>
      </p:sp>
      <p:sp>
        <p:nvSpPr>
          <p:cNvPr id="4" name="Slide Number Placeholder 3"/>
          <p:cNvSpPr>
            <a:spLocks noGrp="1"/>
          </p:cNvSpPr>
          <p:nvPr>
            <p:ph type="sldNum" sz="quarter" idx="10"/>
          </p:nvPr>
        </p:nvSpPr>
        <p:spPr/>
        <p:txBody>
          <a:bodyPr/>
          <a:lstStyle/>
          <a:p>
            <a:fld id="{BDC2FA61-524D-4106-939E-7B7808B87CFF}" type="slidenum">
              <a:rPr lang="en-US" smtClean="0"/>
              <a:t>13</a:t>
            </a:fld>
            <a:endParaRPr lang="en-US"/>
          </a:p>
        </p:txBody>
      </p:sp>
    </p:spTree>
    <p:extLst>
      <p:ext uri="{BB962C8B-B14F-4D97-AF65-F5344CB8AC3E}">
        <p14:creationId xmlns:p14="http://schemas.microsoft.com/office/powerpoint/2010/main" val="199339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14</a:t>
            </a:fld>
            <a:endParaRPr lang="en-US"/>
          </a:p>
        </p:txBody>
      </p:sp>
    </p:spTree>
    <p:extLst>
      <p:ext uri="{BB962C8B-B14F-4D97-AF65-F5344CB8AC3E}">
        <p14:creationId xmlns:p14="http://schemas.microsoft.com/office/powerpoint/2010/main" val="195460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smtClean="0"/>
              <a:t>Physical</a:t>
            </a:r>
            <a:r>
              <a:rPr lang="id-ID" dirty="0" smtClean="0"/>
              <a:t> </a:t>
            </a:r>
            <a:r>
              <a:rPr lang="id-ID" dirty="0" err="1" smtClean="0"/>
              <a:t>Security</a:t>
            </a:r>
            <a:r>
              <a:rPr lang="id-ID" dirty="0" smtClean="0"/>
              <a:t> : </a:t>
            </a:r>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16</a:t>
            </a:fld>
            <a:endParaRPr lang="en-US"/>
          </a:p>
        </p:txBody>
      </p:sp>
    </p:spTree>
    <p:extLst>
      <p:ext uri="{BB962C8B-B14F-4D97-AF65-F5344CB8AC3E}">
        <p14:creationId xmlns:p14="http://schemas.microsoft.com/office/powerpoint/2010/main" val="48865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smtClean="0"/>
              <a:t>Physical</a:t>
            </a:r>
            <a:r>
              <a:rPr lang="id-ID" dirty="0" smtClean="0"/>
              <a:t> </a:t>
            </a:r>
            <a:r>
              <a:rPr lang="id-ID" dirty="0" err="1" smtClean="0"/>
              <a:t>Security</a:t>
            </a:r>
            <a:r>
              <a:rPr lang="id-ID" dirty="0" smtClean="0"/>
              <a:t> DULUAN</a:t>
            </a:r>
            <a:r>
              <a:rPr lang="id-ID" baseline="0" dirty="0" smtClean="0"/>
              <a:t> KEMUDIAN YANG DIATASNYA. </a:t>
            </a:r>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17</a:t>
            </a:fld>
            <a:endParaRPr lang="en-US"/>
          </a:p>
        </p:txBody>
      </p:sp>
    </p:spTree>
    <p:extLst>
      <p:ext uri="{BB962C8B-B14F-4D97-AF65-F5344CB8AC3E}">
        <p14:creationId xmlns:p14="http://schemas.microsoft.com/office/powerpoint/2010/main" val="2388855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smtClean="0"/>
              <a:t>Bagaiaman</a:t>
            </a:r>
            <a:r>
              <a:rPr lang="id-ID" dirty="0" smtClean="0"/>
              <a:t> caranya mengaplikasikannya ?</a:t>
            </a:r>
          </a:p>
          <a:p>
            <a:r>
              <a:rPr lang="id-ID" dirty="0" smtClean="0"/>
              <a:t>Misalnya anda sebagai seorang Administrator di sebuah Perusahaan</a:t>
            </a:r>
            <a:r>
              <a:rPr lang="id-ID" baseline="0" dirty="0" smtClean="0"/>
              <a:t>. Maka ada 3 hal penting yang anda harus punya </a:t>
            </a:r>
            <a:r>
              <a:rPr lang="id-ID" baseline="0" dirty="0" err="1" smtClean="0"/>
              <a:t>skill</a:t>
            </a:r>
            <a:r>
              <a:rPr lang="id-ID" baseline="0" dirty="0" smtClean="0"/>
              <a:t>.   </a:t>
            </a:r>
            <a:r>
              <a:rPr lang="id-ID" baseline="0" dirty="0" err="1" smtClean="0"/>
              <a:t>fh</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18</a:t>
            </a:fld>
            <a:endParaRPr lang="en-US" dirty="0"/>
          </a:p>
        </p:txBody>
      </p:sp>
    </p:spTree>
    <p:extLst>
      <p:ext uri="{BB962C8B-B14F-4D97-AF65-F5344CB8AC3E}">
        <p14:creationId xmlns:p14="http://schemas.microsoft.com/office/powerpoint/2010/main" val="379378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Lebih Lengkap Nanti diBahas di Pembahasan</a:t>
            </a:r>
            <a:r>
              <a:rPr lang="id-ID" baseline="0" dirty="0" smtClean="0"/>
              <a:t> </a:t>
            </a:r>
            <a:r>
              <a:rPr lang="id-ID" baseline="0" dirty="0" err="1" smtClean="0"/>
              <a:t>Prevent</a:t>
            </a:r>
            <a:r>
              <a:rPr lang="id-ID" baseline="0" dirty="0" smtClean="0"/>
              <a:t> &amp; </a:t>
            </a:r>
            <a:r>
              <a:rPr lang="id-ID" baseline="0" dirty="0" err="1" smtClean="0"/>
              <a:t>Protect</a:t>
            </a:r>
            <a:r>
              <a:rPr lang="id-ID" baseline="0" dirty="0" smtClean="0"/>
              <a:t>.</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19</a:t>
            </a:fld>
            <a:endParaRPr lang="en-US" dirty="0"/>
          </a:p>
        </p:txBody>
      </p:sp>
    </p:spTree>
    <p:extLst>
      <p:ext uri="{BB962C8B-B14F-4D97-AF65-F5344CB8AC3E}">
        <p14:creationId xmlns:p14="http://schemas.microsoft.com/office/powerpoint/2010/main" val="2299364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20</a:t>
            </a:fld>
            <a:endParaRPr lang="en-US"/>
          </a:p>
        </p:txBody>
      </p:sp>
    </p:spTree>
    <p:extLst>
      <p:ext uri="{BB962C8B-B14F-4D97-AF65-F5344CB8AC3E}">
        <p14:creationId xmlns:p14="http://schemas.microsoft.com/office/powerpoint/2010/main" val="246615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21</a:t>
            </a:fld>
            <a:endParaRPr lang="en-US"/>
          </a:p>
        </p:txBody>
      </p:sp>
    </p:spTree>
    <p:extLst>
      <p:ext uri="{BB962C8B-B14F-4D97-AF65-F5344CB8AC3E}">
        <p14:creationId xmlns:p14="http://schemas.microsoft.com/office/powerpoint/2010/main" val="288056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a:t>
            </a:fld>
            <a:endParaRPr lang="en-US"/>
          </a:p>
        </p:txBody>
      </p:sp>
    </p:spTree>
    <p:extLst>
      <p:ext uri="{BB962C8B-B14F-4D97-AF65-F5344CB8AC3E}">
        <p14:creationId xmlns:p14="http://schemas.microsoft.com/office/powerpoint/2010/main" val="406277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22</a:t>
            </a:fld>
            <a:endParaRPr lang="en-US"/>
          </a:p>
        </p:txBody>
      </p:sp>
    </p:spTree>
    <p:extLst>
      <p:ext uri="{BB962C8B-B14F-4D97-AF65-F5344CB8AC3E}">
        <p14:creationId xmlns:p14="http://schemas.microsoft.com/office/powerpoint/2010/main" val="265282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23</a:t>
            </a:fld>
            <a:endParaRPr lang="en-US"/>
          </a:p>
        </p:txBody>
      </p:sp>
    </p:spTree>
    <p:extLst>
      <p:ext uri="{BB962C8B-B14F-4D97-AF65-F5344CB8AC3E}">
        <p14:creationId xmlns:p14="http://schemas.microsoft.com/office/powerpoint/2010/main" val="3193944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24</a:t>
            </a:fld>
            <a:endParaRPr lang="en-US"/>
          </a:p>
        </p:txBody>
      </p:sp>
    </p:spTree>
    <p:extLst>
      <p:ext uri="{BB962C8B-B14F-4D97-AF65-F5344CB8AC3E}">
        <p14:creationId xmlns:p14="http://schemas.microsoft.com/office/powerpoint/2010/main" val="14794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25</a:t>
            </a:fld>
            <a:endParaRPr lang="en-US"/>
          </a:p>
        </p:txBody>
      </p:sp>
    </p:spTree>
    <p:extLst>
      <p:ext uri="{BB962C8B-B14F-4D97-AF65-F5344CB8AC3E}">
        <p14:creationId xmlns:p14="http://schemas.microsoft.com/office/powerpoint/2010/main" val="187689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26</a:t>
            </a:fld>
            <a:endParaRPr lang="en-US"/>
          </a:p>
        </p:txBody>
      </p:sp>
    </p:spTree>
    <p:extLst>
      <p:ext uri="{BB962C8B-B14F-4D97-AF65-F5344CB8AC3E}">
        <p14:creationId xmlns:p14="http://schemas.microsoft.com/office/powerpoint/2010/main" val="1891094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27</a:t>
            </a:fld>
            <a:endParaRPr lang="en-US"/>
          </a:p>
        </p:txBody>
      </p:sp>
    </p:spTree>
    <p:extLst>
      <p:ext uri="{BB962C8B-B14F-4D97-AF65-F5344CB8AC3E}">
        <p14:creationId xmlns:p14="http://schemas.microsoft.com/office/powerpoint/2010/main" val="376688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28</a:t>
            </a:fld>
            <a:endParaRPr lang="en-US"/>
          </a:p>
        </p:txBody>
      </p:sp>
    </p:spTree>
    <p:extLst>
      <p:ext uri="{BB962C8B-B14F-4D97-AF65-F5344CB8AC3E}">
        <p14:creationId xmlns:p14="http://schemas.microsoft.com/office/powerpoint/2010/main" val="3818843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29</a:t>
            </a:fld>
            <a:endParaRPr lang="en-US"/>
          </a:p>
        </p:txBody>
      </p:sp>
    </p:spTree>
    <p:extLst>
      <p:ext uri="{BB962C8B-B14F-4D97-AF65-F5344CB8AC3E}">
        <p14:creationId xmlns:p14="http://schemas.microsoft.com/office/powerpoint/2010/main" val="156748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Windows</a:t>
            </a:r>
            <a:r>
              <a:rPr lang="id-ID" baseline="0" dirty="0" smtClean="0"/>
              <a:t> XP – Anti Virus = NO </a:t>
            </a:r>
          </a:p>
          <a:p>
            <a:r>
              <a:rPr lang="id-ID" baseline="0" dirty="0" smtClean="0"/>
              <a:t>Windows 8 – Anti Virus = YES BY DEFAULT</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30</a:t>
            </a:fld>
            <a:endParaRPr lang="en-US"/>
          </a:p>
        </p:txBody>
      </p:sp>
    </p:spTree>
    <p:extLst>
      <p:ext uri="{BB962C8B-B14F-4D97-AF65-F5344CB8AC3E}">
        <p14:creationId xmlns:p14="http://schemas.microsoft.com/office/powerpoint/2010/main" val="2888778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31</a:t>
            </a:fld>
            <a:endParaRPr lang="en-US"/>
          </a:p>
        </p:txBody>
      </p:sp>
    </p:spTree>
    <p:extLst>
      <p:ext uri="{BB962C8B-B14F-4D97-AF65-F5344CB8AC3E}">
        <p14:creationId xmlns:p14="http://schemas.microsoft.com/office/powerpoint/2010/main" val="333564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a:t>
            </a:fld>
            <a:endParaRPr lang="en-US"/>
          </a:p>
        </p:txBody>
      </p:sp>
    </p:spTree>
    <p:extLst>
      <p:ext uri="{BB962C8B-B14F-4D97-AF65-F5344CB8AC3E}">
        <p14:creationId xmlns:p14="http://schemas.microsoft.com/office/powerpoint/2010/main" val="36526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32</a:t>
            </a:fld>
            <a:endParaRPr lang="en-US"/>
          </a:p>
        </p:txBody>
      </p:sp>
    </p:spTree>
    <p:extLst>
      <p:ext uri="{BB962C8B-B14F-4D97-AF65-F5344CB8AC3E}">
        <p14:creationId xmlns:p14="http://schemas.microsoft.com/office/powerpoint/2010/main" val="2364682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33</a:t>
            </a:fld>
            <a:endParaRPr lang="en-US"/>
          </a:p>
        </p:txBody>
      </p:sp>
    </p:spTree>
    <p:extLst>
      <p:ext uri="{BB962C8B-B14F-4D97-AF65-F5344CB8AC3E}">
        <p14:creationId xmlns:p14="http://schemas.microsoft.com/office/powerpoint/2010/main" val="206594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34</a:t>
            </a:fld>
            <a:endParaRPr lang="en-US"/>
          </a:p>
        </p:txBody>
      </p:sp>
    </p:spTree>
    <p:extLst>
      <p:ext uri="{BB962C8B-B14F-4D97-AF65-F5344CB8AC3E}">
        <p14:creationId xmlns:p14="http://schemas.microsoft.com/office/powerpoint/2010/main" val="3592949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35</a:t>
            </a:fld>
            <a:endParaRPr lang="en-US"/>
          </a:p>
        </p:txBody>
      </p:sp>
    </p:spTree>
    <p:extLst>
      <p:ext uri="{BB962C8B-B14F-4D97-AF65-F5344CB8AC3E}">
        <p14:creationId xmlns:p14="http://schemas.microsoft.com/office/powerpoint/2010/main" val="391643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36</a:t>
            </a:fld>
            <a:endParaRPr lang="en-US"/>
          </a:p>
        </p:txBody>
      </p:sp>
    </p:spTree>
    <p:extLst>
      <p:ext uri="{BB962C8B-B14F-4D97-AF65-F5344CB8AC3E}">
        <p14:creationId xmlns:p14="http://schemas.microsoft.com/office/powerpoint/2010/main" val="1552137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37</a:t>
            </a:fld>
            <a:endParaRPr lang="en-US"/>
          </a:p>
        </p:txBody>
      </p:sp>
    </p:spTree>
    <p:extLst>
      <p:ext uri="{BB962C8B-B14F-4D97-AF65-F5344CB8AC3E}">
        <p14:creationId xmlns:p14="http://schemas.microsoft.com/office/powerpoint/2010/main" val="3805975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38</a:t>
            </a:fld>
            <a:endParaRPr lang="en-US"/>
          </a:p>
        </p:txBody>
      </p:sp>
    </p:spTree>
    <p:extLst>
      <p:ext uri="{BB962C8B-B14F-4D97-AF65-F5344CB8AC3E}">
        <p14:creationId xmlns:p14="http://schemas.microsoft.com/office/powerpoint/2010/main" val="1778285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39</a:t>
            </a:fld>
            <a:endParaRPr lang="en-US"/>
          </a:p>
        </p:txBody>
      </p:sp>
    </p:spTree>
    <p:extLst>
      <p:ext uri="{BB962C8B-B14F-4D97-AF65-F5344CB8AC3E}">
        <p14:creationId xmlns:p14="http://schemas.microsoft.com/office/powerpoint/2010/main" val="3701991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40</a:t>
            </a:fld>
            <a:endParaRPr lang="en-US"/>
          </a:p>
        </p:txBody>
      </p:sp>
    </p:spTree>
    <p:extLst>
      <p:ext uri="{BB962C8B-B14F-4D97-AF65-F5344CB8AC3E}">
        <p14:creationId xmlns:p14="http://schemas.microsoft.com/office/powerpoint/2010/main" val="1587838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41</a:t>
            </a:fld>
            <a:endParaRPr lang="en-US"/>
          </a:p>
        </p:txBody>
      </p:sp>
    </p:spTree>
    <p:extLst>
      <p:ext uri="{BB962C8B-B14F-4D97-AF65-F5344CB8AC3E}">
        <p14:creationId xmlns:p14="http://schemas.microsoft.com/office/powerpoint/2010/main" val="393085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Rumah</a:t>
            </a:r>
            <a:r>
              <a:rPr lang="id-ID" baseline="0" dirty="0" smtClean="0"/>
              <a:t> – Kantor – </a:t>
            </a:r>
            <a:r>
              <a:rPr lang="id-ID" baseline="0" dirty="0" err="1" smtClean="0"/>
              <a:t>Public</a:t>
            </a:r>
            <a:r>
              <a:rPr lang="id-ID" baseline="0" dirty="0" smtClean="0"/>
              <a:t> Area</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a:t>
            </a:fld>
            <a:endParaRPr lang="en-US"/>
          </a:p>
        </p:txBody>
      </p:sp>
    </p:spTree>
    <p:extLst>
      <p:ext uri="{BB962C8B-B14F-4D97-AF65-F5344CB8AC3E}">
        <p14:creationId xmlns:p14="http://schemas.microsoft.com/office/powerpoint/2010/main" val="2997430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42</a:t>
            </a:fld>
            <a:endParaRPr lang="en-US"/>
          </a:p>
        </p:txBody>
      </p:sp>
    </p:spTree>
    <p:extLst>
      <p:ext uri="{BB962C8B-B14F-4D97-AF65-F5344CB8AC3E}">
        <p14:creationId xmlns:p14="http://schemas.microsoft.com/office/powerpoint/2010/main" val="3772964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43</a:t>
            </a:fld>
            <a:endParaRPr lang="en-US"/>
          </a:p>
        </p:txBody>
      </p:sp>
    </p:spTree>
    <p:extLst>
      <p:ext uri="{BB962C8B-B14F-4D97-AF65-F5344CB8AC3E}">
        <p14:creationId xmlns:p14="http://schemas.microsoft.com/office/powerpoint/2010/main" val="391158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44</a:t>
            </a:fld>
            <a:endParaRPr lang="en-US"/>
          </a:p>
        </p:txBody>
      </p:sp>
    </p:spTree>
    <p:extLst>
      <p:ext uri="{BB962C8B-B14F-4D97-AF65-F5344CB8AC3E}">
        <p14:creationId xmlns:p14="http://schemas.microsoft.com/office/powerpoint/2010/main" val="1163947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45</a:t>
            </a:fld>
            <a:endParaRPr lang="en-US"/>
          </a:p>
        </p:txBody>
      </p:sp>
    </p:spTree>
    <p:extLst>
      <p:ext uri="{BB962C8B-B14F-4D97-AF65-F5344CB8AC3E}">
        <p14:creationId xmlns:p14="http://schemas.microsoft.com/office/powerpoint/2010/main" val="3291300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46</a:t>
            </a:fld>
            <a:endParaRPr lang="en-US"/>
          </a:p>
        </p:txBody>
      </p:sp>
    </p:spTree>
    <p:extLst>
      <p:ext uri="{BB962C8B-B14F-4D97-AF65-F5344CB8AC3E}">
        <p14:creationId xmlns:p14="http://schemas.microsoft.com/office/powerpoint/2010/main" val="2817494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47</a:t>
            </a:fld>
            <a:endParaRPr lang="en-US"/>
          </a:p>
        </p:txBody>
      </p:sp>
    </p:spTree>
    <p:extLst>
      <p:ext uri="{BB962C8B-B14F-4D97-AF65-F5344CB8AC3E}">
        <p14:creationId xmlns:p14="http://schemas.microsoft.com/office/powerpoint/2010/main" val="2035907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id-ID" dirty="0" smtClean="0"/>
              <a:t>Pemilihan DBMS, </a:t>
            </a:r>
            <a:r>
              <a:rPr lang="id-ID" dirty="0" err="1" smtClean="0"/>
              <a:t>Oracle</a:t>
            </a:r>
            <a:r>
              <a:rPr lang="id-ID" baseline="0" dirty="0" smtClean="0"/>
              <a:t>, </a:t>
            </a:r>
            <a:r>
              <a:rPr lang="id-ID" dirty="0" err="1" smtClean="0"/>
              <a:t>MySql</a:t>
            </a:r>
            <a:r>
              <a:rPr lang="id-ID" baseline="0" dirty="0" smtClean="0"/>
              <a:t>, MS </a:t>
            </a:r>
            <a:r>
              <a:rPr lang="id-ID" baseline="0" dirty="0" err="1" smtClean="0"/>
              <a:t>Acces</a:t>
            </a:r>
            <a:r>
              <a:rPr lang="id-ID" baseline="0" dirty="0" smtClean="0"/>
              <a:t> </a:t>
            </a:r>
            <a:r>
              <a:rPr lang="id-ID" baseline="0" dirty="0" err="1" smtClean="0"/>
              <a:t>dll</a:t>
            </a:r>
            <a:r>
              <a:rPr lang="id-ID" dirty="0" smtClean="0"/>
              <a:t> </a:t>
            </a:r>
          </a:p>
          <a:p>
            <a:pPr marL="228600" indent="-228600">
              <a:buAutoNum type="arabicPeriod"/>
            </a:pPr>
            <a:r>
              <a:rPr lang="id-ID" dirty="0" smtClean="0"/>
              <a:t>Rancangan </a:t>
            </a:r>
            <a:r>
              <a:rPr lang="id-ID" dirty="0" err="1" smtClean="0"/>
              <a:t>Software</a:t>
            </a:r>
            <a:r>
              <a:rPr lang="id-ID" baseline="0" dirty="0" smtClean="0"/>
              <a:t> &amp; Rancangan Data </a:t>
            </a:r>
            <a:r>
              <a:rPr lang="id-ID" baseline="0" dirty="0" err="1" smtClean="0"/>
              <a:t>Base</a:t>
            </a:r>
            <a:r>
              <a:rPr lang="id-ID" baseline="0" dirty="0" smtClean="0"/>
              <a:t> </a:t>
            </a:r>
          </a:p>
          <a:p>
            <a:pPr marL="228600" indent="-228600">
              <a:buAutoNum type="arabicPeriod"/>
            </a:pPr>
            <a:r>
              <a:rPr lang="id-ID" baseline="0" dirty="0" smtClean="0"/>
              <a:t>Secara Berkala </a:t>
            </a:r>
            <a:r>
              <a:rPr lang="id-ID" baseline="0" dirty="0" err="1" smtClean="0"/>
              <a:t>Back</a:t>
            </a:r>
            <a:r>
              <a:rPr lang="id-ID" baseline="0" dirty="0" smtClean="0"/>
              <a:t> </a:t>
            </a:r>
            <a:r>
              <a:rPr lang="id-ID" baseline="0" dirty="0" err="1" smtClean="0"/>
              <a:t>Up</a:t>
            </a:r>
            <a:r>
              <a:rPr lang="id-ID" baseline="0" dirty="0" smtClean="0"/>
              <a:t> Data  / Master Server &amp; </a:t>
            </a:r>
            <a:r>
              <a:rPr lang="id-ID" baseline="0" dirty="0" err="1" smtClean="0"/>
              <a:t>Slave</a:t>
            </a:r>
            <a:r>
              <a:rPr lang="id-ID" baseline="0" dirty="0" smtClean="0"/>
              <a:t> Server (Untuk Perusahaan Besar)</a:t>
            </a:r>
          </a:p>
        </p:txBody>
      </p:sp>
      <p:sp>
        <p:nvSpPr>
          <p:cNvPr id="4" name="Slide Number Placeholder 3"/>
          <p:cNvSpPr>
            <a:spLocks noGrp="1"/>
          </p:cNvSpPr>
          <p:nvPr>
            <p:ph type="sldNum" sz="quarter" idx="10"/>
          </p:nvPr>
        </p:nvSpPr>
        <p:spPr/>
        <p:txBody>
          <a:bodyPr/>
          <a:lstStyle/>
          <a:p>
            <a:fld id="{BDC2FA61-524D-4106-939E-7B7808B87CFF}" type="slidenum">
              <a:rPr lang="en-US" smtClean="0"/>
              <a:t>48</a:t>
            </a:fld>
            <a:endParaRPr lang="en-US"/>
          </a:p>
        </p:txBody>
      </p:sp>
    </p:spTree>
    <p:extLst>
      <p:ext uri="{BB962C8B-B14F-4D97-AF65-F5344CB8AC3E}">
        <p14:creationId xmlns:p14="http://schemas.microsoft.com/office/powerpoint/2010/main" val="606321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Tidak semua DBMS Sama </a:t>
            </a:r>
            <a:br>
              <a:rPr lang="id-ID" dirty="0" smtClean="0"/>
            </a:br>
            <a:r>
              <a:rPr lang="id-ID" dirty="0" smtClean="0"/>
              <a:t>1. Ketersediaan Data</a:t>
            </a:r>
          </a:p>
          <a:p>
            <a:r>
              <a:rPr lang="id-ID" dirty="0" smtClean="0"/>
              <a:t>2. Otorisasi</a:t>
            </a:r>
          </a:p>
          <a:p>
            <a:r>
              <a:rPr lang="id-ID" dirty="0" smtClean="0"/>
              <a:t>3.</a:t>
            </a:r>
            <a:r>
              <a:rPr lang="id-ID" baseline="0" dirty="0" smtClean="0"/>
              <a:t> Relasi</a:t>
            </a:r>
          </a:p>
          <a:p>
            <a:endParaRPr lang="id-ID" baseline="0" dirty="0" smtClean="0"/>
          </a:p>
          <a:p>
            <a:r>
              <a:rPr lang="id-ID" baseline="0" dirty="0" smtClean="0"/>
              <a:t>Sangat penting bagi seorang perancang data </a:t>
            </a:r>
            <a:r>
              <a:rPr lang="id-ID" baseline="0" dirty="0" err="1" smtClean="0"/>
              <a:t>base</a:t>
            </a:r>
            <a:r>
              <a:rPr lang="id-ID" baseline="0" dirty="0" smtClean="0"/>
              <a:t> memahami perbedaan dari masing-masing DBMS</a:t>
            </a:r>
          </a:p>
        </p:txBody>
      </p:sp>
      <p:sp>
        <p:nvSpPr>
          <p:cNvPr id="4" name="Slide Number Placeholder 3"/>
          <p:cNvSpPr>
            <a:spLocks noGrp="1"/>
          </p:cNvSpPr>
          <p:nvPr>
            <p:ph type="sldNum" sz="quarter" idx="10"/>
          </p:nvPr>
        </p:nvSpPr>
        <p:spPr/>
        <p:txBody>
          <a:bodyPr/>
          <a:lstStyle/>
          <a:p>
            <a:fld id="{BDC2FA61-524D-4106-939E-7B7808B87CFF}" type="slidenum">
              <a:rPr lang="en-US" smtClean="0"/>
              <a:t>49</a:t>
            </a:fld>
            <a:endParaRPr lang="en-US"/>
          </a:p>
        </p:txBody>
      </p:sp>
    </p:spTree>
    <p:extLst>
      <p:ext uri="{BB962C8B-B14F-4D97-AF65-F5344CB8AC3E}">
        <p14:creationId xmlns:p14="http://schemas.microsoft.com/office/powerpoint/2010/main" val="393231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Demo </a:t>
            </a:r>
            <a:r>
              <a:rPr lang="id-ID" dirty="0" err="1" smtClean="0"/>
              <a:t>Privileges</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50</a:t>
            </a:fld>
            <a:endParaRPr lang="en-US"/>
          </a:p>
        </p:txBody>
      </p:sp>
    </p:spTree>
    <p:extLst>
      <p:ext uri="{BB962C8B-B14F-4D97-AF65-F5344CB8AC3E}">
        <p14:creationId xmlns:p14="http://schemas.microsoft.com/office/powerpoint/2010/main" val="290698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51</a:t>
            </a:fld>
            <a:endParaRPr lang="en-US"/>
          </a:p>
        </p:txBody>
      </p:sp>
    </p:spTree>
    <p:extLst>
      <p:ext uri="{BB962C8B-B14F-4D97-AF65-F5344CB8AC3E}">
        <p14:creationId xmlns:p14="http://schemas.microsoft.com/office/powerpoint/2010/main" val="13947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a:t>
            </a:fld>
            <a:endParaRPr lang="en-US"/>
          </a:p>
        </p:txBody>
      </p:sp>
    </p:spTree>
    <p:extLst>
      <p:ext uri="{BB962C8B-B14F-4D97-AF65-F5344CB8AC3E}">
        <p14:creationId xmlns:p14="http://schemas.microsoft.com/office/powerpoint/2010/main" val="263637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52</a:t>
            </a:fld>
            <a:endParaRPr lang="en-US"/>
          </a:p>
        </p:txBody>
      </p:sp>
    </p:spTree>
    <p:extLst>
      <p:ext uri="{BB962C8B-B14F-4D97-AF65-F5344CB8AC3E}">
        <p14:creationId xmlns:p14="http://schemas.microsoft.com/office/powerpoint/2010/main" val="2955500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id-ID" dirty="0" smtClean="0"/>
              <a:t>Apa itu Jaringan Komputer ? </a:t>
            </a:r>
          </a:p>
          <a:p>
            <a:pPr marL="228600" indent="-228600">
              <a:buAutoNum type="arabicPeriod"/>
            </a:pPr>
            <a:r>
              <a:rPr lang="id-ID" dirty="0" err="1" smtClean="0"/>
              <a:t>Compleks</a:t>
            </a:r>
            <a:r>
              <a:rPr lang="id-ID" dirty="0" smtClean="0"/>
              <a:t> Sistem</a:t>
            </a:r>
          </a:p>
        </p:txBody>
      </p:sp>
      <p:sp>
        <p:nvSpPr>
          <p:cNvPr id="4" name="Slide Number Placeholder 3"/>
          <p:cNvSpPr>
            <a:spLocks noGrp="1"/>
          </p:cNvSpPr>
          <p:nvPr>
            <p:ph type="sldNum" sz="quarter" idx="10"/>
          </p:nvPr>
        </p:nvSpPr>
        <p:spPr/>
        <p:txBody>
          <a:bodyPr/>
          <a:lstStyle/>
          <a:p>
            <a:fld id="{BDC2FA61-524D-4106-939E-7B7808B87CFF}" type="slidenum">
              <a:rPr lang="en-US" smtClean="0"/>
              <a:t>53</a:t>
            </a:fld>
            <a:endParaRPr lang="en-US"/>
          </a:p>
        </p:txBody>
      </p:sp>
    </p:spTree>
    <p:extLst>
      <p:ext uri="{BB962C8B-B14F-4D97-AF65-F5344CB8AC3E}">
        <p14:creationId xmlns:p14="http://schemas.microsoft.com/office/powerpoint/2010/main" val="1802712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Memilih</a:t>
            </a:r>
            <a:r>
              <a:rPr lang="id-ID" baseline="0" dirty="0" smtClean="0"/>
              <a:t> alat = </a:t>
            </a:r>
            <a:r>
              <a:rPr lang="id-ID" baseline="0" dirty="0" err="1" smtClean="0"/>
              <a:t>Hardware</a:t>
            </a:r>
            <a:r>
              <a:rPr lang="id-ID" baseline="0" dirty="0" smtClean="0"/>
              <a:t> &amp; </a:t>
            </a:r>
            <a:r>
              <a:rPr lang="id-ID" baseline="0" dirty="0" err="1" smtClean="0"/>
              <a:t>Software</a:t>
            </a:r>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54</a:t>
            </a:fld>
            <a:endParaRPr lang="en-US"/>
          </a:p>
        </p:txBody>
      </p:sp>
    </p:spTree>
    <p:extLst>
      <p:ext uri="{BB962C8B-B14F-4D97-AF65-F5344CB8AC3E}">
        <p14:creationId xmlns:p14="http://schemas.microsoft.com/office/powerpoint/2010/main" val="3074274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55</a:t>
            </a:fld>
            <a:endParaRPr lang="en-US"/>
          </a:p>
        </p:txBody>
      </p:sp>
    </p:spTree>
    <p:extLst>
      <p:ext uri="{BB962C8B-B14F-4D97-AF65-F5344CB8AC3E}">
        <p14:creationId xmlns:p14="http://schemas.microsoft.com/office/powerpoint/2010/main" val="1459167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aseline="0" dirty="0" smtClean="0"/>
              <a:t>Contoh Kasus : </a:t>
            </a:r>
            <a:r>
              <a:rPr lang="id-ID" baseline="0" dirty="0" err="1" smtClean="0"/>
              <a:t>Dikantor-kantor</a:t>
            </a:r>
            <a:r>
              <a:rPr lang="id-ID" baseline="0" dirty="0" smtClean="0"/>
              <a:t> biasanya dari jam sekian sampai jam sekian tidak bisa akses ke </a:t>
            </a:r>
            <a:r>
              <a:rPr lang="id-ID" baseline="0" dirty="0" err="1" smtClean="0"/>
              <a:t>facebook</a:t>
            </a:r>
            <a:r>
              <a:rPr lang="id-ID" baseline="0" dirty="0" smtClean="0"/>
              <a:t>.</a:t>
            </a:r>
          </a:p>
        </p:txBody>
      </p:sp>
      <p:sp>
        <p:nvSpPr>
          <p:cNvPr id="4" name="Slide Number Placeholder 3"/>
          <p:cNvSpPr>
            <a:spLocks noGrp="1"/>
          </p:cNvSpPr>
          <p:nvPr>
            <p:ph type="sldNum" sz="quarter" idx="10"/>
          </p:nvPr>
        </p:nvSpPr>
        <p:spPr/>
        <p:txBody>
          <a:bodyPr/>
          <a:lstStyle/>
          <a:p>
            <a:fld id="{BDC2FA61-524D-4106-939E-7B7808B87CFF}" type="slidenum">
              <a:rPr lang="en-US" smtClean="0"/>
              <a:t>56</a:t>
            </a:fld>
            <a:endParaRPr lang="en-US"/>
          </a:p>
        </p:txBody>
      </p:sp>
    </p:spTree>
    <p:extLst>
      <p:ext uri="{BB962C8B-B14F-4D97-AF65-F5344CB8AC3E}">
        <p14:creationId xmlns:p14="http://schemas.microsoft.com/office/powerpoint/2010/main" val="3219425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57</a:t>
            </a:fld>
            <a:endParaRPr lang="en-US"/>
          </a:p>
        </p:txBody>
      </p:sp>
    </p:spTree>
    <p:extLst>
      <p:ext uri="{BB962C8B-B14F-4D97-AF65-F5344CB8AC3E}">
        <p14:creationId xmlns:p14="http://schemas.microsoft.com/office/powerpoint/2010/main" val="1044100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58</a:t>
            </a:fld>
            <a:endParaRPr lang="en-US"/>
          </a:p>
        </p:txBody>
      </p:sp>
    </p:spTree>
    <p:extLst>
      <p:ext uri="{BB962C8B-B14F-4D97-AF65-F5344CB8AC3E}">
        <p14:creationId xmlns:p14="http://schemas.microsoft.com/office/powerpoint/2010/main" val="4139494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59</a:t>
            </a:fld>
            <a:endParaRPr lang="en-US"/>
          </a:p>
        </p:txBody>
      </p:sp>
    </p:spTree>
    <p:extLst>
      <p:ext uri="{BB962C8B-B14F-4D97-AF65-F5344CB8AC3E}">
        <p14:creationId xmlns:p14="http://schemas.microsoft.com/office/powerpoint/2010/main" val="3952194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60</a:t>
            </a:fld>
            <a:endParaRPr lang="en-US"/>
          </a:p>
        </p:txBody>
      </p:sp>
    </p:spTree>
    <p:extLst>
      <p:ext uri="{BB962C8B-B14F-4D97-AF65-F5344CB8AC3E}">
        <p14:creationId xmlns:p14="http://schemas.microsoft.com/office/powerpoint/2010/main" val="12985544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61</a:t>
            </a:fld>
            <a:endParaRPr lang="en-US"/>
          </a:p>
        </p:txBody>
      </p:sp>
    </p:spTree>
    <p:extLst>
      <p:ext uri="{BB962C8B-B14F-4D97-AF65-F5344CB8AC3E}">
        <p14:creationId xmlns:p14="http://schemas.microsoft.com/office/powerpoint/2010/main" val="45525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a:t>
            </a:fld>
            <a:endParaRPr lang="en-US"/>
          </a:p>
        </p:txBody>
      </p:sp>
    </p:spTree>
    <p:extLst>
      <p:ext uri="{BB962C8B-B14F-4D97-AF65-F5344CB8AC3E}">
        <p14:creationId xmlns:p14="http://schemas.microsoft.com/office/powerpoint/2010/main" val="956309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62</a:t>
            </a:fld>
            <a:endParaRPr lang="en-US"/>
          </a:p>
        </p:txBody>
      </p:sp>
    </p:spTree>
    <p:extLst>
      <p:ext uri="{BB962C8B-B14F-4D97-AF65-F5344CB8AC3E}">
        <p14:creationId xmlns:p14="http://schemas.microsoft.com/office/powerpoint/2010/main" val="3989638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63</a:t>
            </a:fld>
            <a:endParaRPr lang="en-US"/>
          </a:p>
        </p:txBody>
      </p:sp>
    </p:spTree>
    <p:extLst>
      <p:ext uri="{BB962C8B-B14F-4D97-AF65-F5344CB8AC3E}">
        <p14:creationId xmlns:p14="http://schemas.microsoft.com/office/powerpoint/2010/main" val="2756879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64</a:t>
            </a:fld>
            <a:endParaRPr lang="en-US"/>
          </a:p>
        </p:txBody>
      </p:sp>
    </p:spTree>
    <p:extLst>
      <p:ext uri="{BB962C8B-B14F-4D97-AF65-F5344CB8AC3E}">
        <p14:creationId xmlns:p14="http://schemas.microsoft.com/office/powerpoint/2010/main" val="385990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65</a:t>
            </a:fld>
            <a:endParaRPr lang="en-US"/>
          </a:p>
        </p:txBody>
      </p:sp>
    </p:spTree>
    <p:extLst>
      <p:ext uri="{BB962C8B-B14F-4D97-AF65-F5344CB8AC3E}">
        <p14:creationId xmlns:p14="http://schemas.microsoft.com/office/powerpoint/2010/main" val="3269528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66</a:t>
            </a:fld>
            <a:endParaRPr lang="en-US"/>
          </a:p>
        </p:txBody>
      </p:sp>
    </p:spTree>
    <p:extLst>
      <p:ext uri="{BB962C8B-B14F-4D97-AF65-F5344CB8AC3E}">
        <p14:creationId xmlns:p14="http://schemas.microsoft.com/office/powerpoint/2010/main" val="819088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67</a:t>
            </a:fld>
            <a:endParaRPr lang="en-US"/>
          </a:p>
        </p:txBody>
      </p:sp>
    </p:spTree>
    <p:extLst>
      <p:ext uri="{BB962C8B-B14F-4D97-AF65-F5344CB8AC3E}">
        <p14:creationId xmlns:p14="http://schemas.microsoft.com/office/powerpoint/2010/main" val="11618331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68</a:t>
            </a:fld>
            <a:endParaRPr lang="en-US"/>
          </a:p>
        </p:txBody>
      </p:sp>
    </p:spTree>
    <p:extLst>
      <p:ext uri="{BB962C8B-B14F-4D97-AF65-F5344CB8AC3E}">
        <p14:creationId xmlns:p14="http://schemas.microsoft.com/office/powerpoint/2010/main" val="3595915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69</a:t>
            </a:fld>
            <a:endParaRPr lang="en-US"/>
          </a:p>
        </p:txBody>
      </p:sp>
    </p:spTree>
    <p:extLst>
      <p:ext uri="{BB962C8B-B14F-4D97-AF65-F5344CB8AC3E}">
        <p14:creationId xmlns:p14="http://schemas.microsoft.com/office/powerpoint/2010/main" val="16814152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70</a:t>
            </a:fld>
            <a:endParaRPr lang="en-US"/>
          </a:p>
        </p:txBody>
      </p:sp>
    </p:spTree>
    <p:extLst>
      <p:ext uri="{BB962C8B-B14F-4D97-AF65-F5344CB8AC3E}">
        <p14:creationId xmlns:p14="http://schemas.microsoft.com/office/powerpoint/2010/main" val="13001475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71</a:t>
            </a:fld>
            <a:endParaRPr lang="en-US"/>
          </a:p>
        </p:txBody>
      </p:sp>
    </p:spTree>
    <p:extLst>
      <p:ext uri="{BB962C8B-B14F-4D97-AF65-F5344CB8AC3E}">
        <p14:creationId xmlns:p14="http://schemas.microsoft.com/office/powerpoint/2010/main" val="55905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Apa</a:t>
            </a:r>
            <a:r>
              <a:rPr lang="id-ID" baseline="0" dirty="0" smtClean="0"/>
              <a:t> yang dibahas dalam Keamanan Sistem Komputer</a:t>
            </a:r>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8</a:t>
            </a:fld>
            <a:endParaRPr lang="en-US"/>
          </a:p>
        </p:txBody>
      </p:sp>
    </p:spTree>
    <p:extLst>
      <p:ext uri="{BB962C8B-B14F-4D97-AF65-F5344CB8AC3E}">
        <p14:creationId xmlns:p14="http://schemas.microsoft.com/office/powerpoint/2010/main" val="1903709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72</a:t>
            </a:fld>
            <a:endParaRPr lang="en-US"/>
          </a:p>
        </p:txBody>
      </p:sp>
    </p:spTree>
    <p:extLst>
      <p:ext uri="{BB962C8B-B14F-4D97-AF65-F5344CB8AC3E}">
        <p14:creationId xmlns:p14="http://schemas.microsoft.com/office/powerpoint/2010/main" val="4640261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73</a:t>
            </a:fld>
            <a:endParaRPr lang="en-US"/>
          </a:p>
        </p:txBody>
      </p:sp>
    </p:spTree>
    <p:extLst>
      <p:ext uri="{BB962C8B-B14F-4D97-AF65-F5344CB8AC3E}">
        <p14:creationId xmlns:p14="http://schemas.microsoft.com/office/powerpoint/2010/main" val="7865964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74</a:t>
            </a:fld>
            <a:endParaRPr lang="en-US"/>
          </a:p>
        </p:txBody>
      </p:sp>
    </p:spTree>
    <p:extLst>
      <p:ext uri="{BB962C8B-B14F-4D97-AF65-F5344CB8AC3E}">
        <p14:creationId xmlns:p14="http://schemas.microsoft.com/office/powerpoint/2010/main" val="1863066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75</a:t>
            </a:fld>
            <a:endParaRPr lang="en-US"/>
          </a:p>
        </p:txBody>
      </p:sp>
    </p:spTree>
    <p:extLst>
      <p:ext uri="{BB962C8B-B14F-4D97-AF65-F5344CB8AC3E}">
        <p14:creationId xmlns:p14="http://schemas.microsoft.com/office/powerpoint/2010/main" val="1963918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76</a:t>
            </a:fld>
            <a:endParaRPr lang="en-US"/>
          </a:p>
        </p:txBody>
      </p:sp>
    </p:spTree>
    <p:extLst>
      <p:ext uri="{BB962C8B-B14F-4D97-AF65-F5344CB8AC3E}">
        <p14:creationId xmlns:p14="http://schemas.microsoft.com/office/powerpoint/2010/main" val="242238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baseline="0"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77</a:t>
            </a:fld>
            <a:endParaRPr lang="en-US"/>
          </a:p>
        </p:txBody>
      </p:sp>
    </p:spTree>
    <p:extLst>
      <p:ext uri="{BB962C8B-B14F-4D97-AF65-F5344CB8AC3E}">
        <p14:creationId xmlns:p14="http://schemas.microsoft.com/office/powerpoint/2010/main" val="618470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00" dirty="0" smtClean="0"/>
              <a:t>1. </a:t>
            </a:r>
            <a:r>
              <a:rPr lang="en-US" sz="100" dirty="0" smtClean="0"/>
              <a:t>Server sends a copy of its asymmetric public key.</a:t>
            </a:r>
          </a:p>
          <a:p>
            <a:r>
              <a:rPr lang="id-ID" sz="100" dirty="0" smtClean="0"/>
              <a:t>2. </a:t>
            </a:r>
            <a:r>
              <a:rPr lang="en-US" sz="100" dirty="0" smtClean="0"/>
              <a:t>Browser creates a symmetric session key and encrypts it with the server’s asymmetric public key.</a:t>
            </a:r>
          </a:p>
          <a:p>
            <a:r>
              <a:rPr lang="id-ID" sz="100" dirty="0" smtClean="0"/>
              <a:t>3. </a:t>
            </a:r>
            <a:r>
              <a:rPr lang="en-US" sz="100" dirty="0" smtClean="0"/>
              <a:t>Server decrypts the asymmetric public key with its asymmetric private key to get the symmetric session key.</a:t>
            </a:r>
          </a:p>
          <a:p>
            <a:r>
              <a:rPr lang="id-ID" sz="100" dirty="0" smtClean="0"/>
              <a:t>4. </a:t>
            </a:r>
            <a:r>
              <a:rPr lang="en-US" sz="100" dirty="0" smtClean="0"/>
              <a:t>Server and Browser now encrypt and decrypt all transmitted data with the symmetric session key. This allows for a secure channel because only the browser and the server know the symmetric session key, and the session key is only used for that session. If the browser was to connect to the same server the next day, a new session key would be created.</a:t>
            </a:r>
          </a:p>
        </p:txBody>
      </p:sp>
      <p:sp>
        <p:nvSpPr>
          <p:cNvPr id="4" name="Slide Number Placeholder 3"/>
          <p:cNvSpPr>
            <a:spLocks noGrp="1"/>
          </p:cNvSpPr>
          <p:nvPr>
            <p:ph type="sldNum" sz="quarter" idx="10"/>
          </p:nvPr>
        </p:nvSpPr>
        <p:spPr/>
        <p:txBody>
          <a:bodyPr/>
          <a:lstStyle/>
          <a:p>
            <a:fld id="{BDC2FA61-524D-4106-939E-7B7808B87CFF}" type="slidenum">
              <a:rPr lang="en-US" smtClean="0"/>
              <a:t>81</a:t>
            </a:fld>
            <a:endParaRPr lang="en-US"/>
          </a:p>
        </p:txBody>
      </p:sp>
    </p:spTree>
    <p:extLst>
      <p:ext uri="{BB962C8B-B14F-4D97-AF65-F5344CB8AC3E}">
        <p14:creationId xmlns:p14="http://schemas.microsoft.com/office/powerpoint/2010/main" val="1269421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p:txBody>
      </p:sp>
      <p:sp>
        <p:nvSpPr>
          <p:cNvPr id="4" name="Slide Number Placeholder 3"/>
          <p:cNvSpPr>
            <a:spLocks noGrp="1"/>
          </p:cNvSpPr>
          <p:nvPr>
            <p:ph type="sldNum" sz="quarter" idx="10"/>
          </p:nvPr>
        </p:nvSpPr>
        <p:spPr/>
        <p:txBody>
          <a:bodyPr/>
          <a:lstStyle/>
          <a:p>
            <a:fld id="{BDC2FA61-524D-4106-939E-7B7808B87CFF}" type="slidenum">
              <a:rPr lang="en-US" smtClean="0"/>
              <a:t>9</a:t>
            </a:fld>
            <a:endParaRPr lang="en-US"/>
          </a:p>
        </p:txBody>
      </p:sp>
    </p:spTree>
    <p:extLst>
      <p:ext uri="{BB962C8B-B14F-4D97-AF65-F5344CB8AC3E}">
        <p14:creationId xmlns:p14="http://schemas.microsoft.com/office/powerpoint/2010/main" val="6831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Apa</a:t>
            </a:r>
            <a:r>
              <a:rPr lang="id-ID" baseline="0" dirty="0" smtClean="0"/>
              <a:t> yang dibicarakan dalam Keamanan Sistem Komputer?</a:t>
            </a:r>
            <a:endParaRPr lang="en-US" dirty="0"/>
          </a:p>
        </p:txBody>
      </p:sp>
      <p:sp>
        <p:nvSpPr>
          <p:cNvPr id="4" name="Slide Number Placeholder 3"/>
          <p:cNvSpPr>
            <a:spLocks noGrp="1"/>
          </p:cNvSpPr>
          <p:nvPr>
            <p:ph type="sldNum" sz="quarter" idx="10"/>
          </p:nvPr>
        </p:nvSpPr>
        <p:spPr/>
        <p:txBody>
          <a:bodyPr/>
          <a:lstStyle/>
          <a:p>
            <a:fld id="{BDC2FA61-524D-4106-939E-7B7808B87CFF}" type="slidenum">
              <a:rPr lang="en-US" smtClean="0"/>
              <a:t>10</a:t>
            </a:fld>
            <a:endParaRPr lang="en-US"/>
          </a:p>
        </p:txBody>
      </p:sp>
    </p:spTree>
    <p:extLst>
      <p:ext uri="{BB962C8B-B14F-4D97-AF65-F5344CB8AC3E}">
        <p14:creationId xmlns:p14="http://schemas.microsoft.com/office/powerpoint/2010/main" val="201289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0237D7-0420-4CAE-8D66-AD34B3B91176}"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224163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0237D7-0420-4CAE-8D66-AD34B3B91176}"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799200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0237D7-0420-4CAE-8D66-AD34B3B91176}"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56246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0237D7-0420-4CAE-8D66-AD34B3B91176}"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2484884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0237D7-0420-4CAE-8D66-AD34B3B91176}"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42455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0237D7-0420-4CAE-8D66-AD34B3B91176}"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580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0237D7-0420-4CAE-8D66-AD34B3B91176}" type="datetimeFigureOut">
              <a:rPr lang="en-US" smtClean="0"/>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298438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0237D7-0420-4CAE-8D66-AD34B3B91176}" type="datetimeFigureOut">
              <a:rPr lang="en-US" smtClean="0"/>
              <a:t>3/19/2020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100266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0237D7-0420-4CAE-8D66-AD34B3B91176}" type="datetimeFigureOut">
              <a:rPr lang="en-US" smtClean="0"/>
              <a:t>3/19/2020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197097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0237D7-0420-4CAE-8D66-AD34B3B91176}"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117118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0237D7-0420-4CAE-8D66-AD34B3B91176}"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D0CD9-1F29-476D-A06D-880304A67EE2}" type="slidenum">
              <a:rPr lang="en-US" smtClean="0"/>
              <a:t>‹#›</a:t>
            </a:fld>
            <a:endParaRPr lang="en-US"/>
          </a:p>
        </p:txBody>
      </p:sp>
    </p:spTree>
    <p:extLst>
      <p:ext uri="{BB962C8B-B14F-4D97-AF65-F5344CB8AC3E}">
        <p14:creationId xmlns:p14="http://schemas.microsoft.com/office/powerpoint/2010/main" val="142336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237D7-0420-4CAE-8D66-AD34B3B91176}" type="datetimeFigureOut">
              <a:rPr lang="en-US" smtClean="0"/>
              <a:t>3/19/2020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D0CD9-1F29-476D-A06D-880304A67EE2}" type="slidenum">
              <a:rPr lang="en-US" smtClean="0"/>
              <a:t>‹#›</a:t>
            </a:fld>
            <a:endParaRPr lang="en-US"/>
          </a:p>
        </p:txBody>
      </p:sp>
    </p:spTree>
    <p:extLst>
      <p:ext uri="{BB962C8B-B14F-4D97-AF65-F5344CB8AC3E}">
        <p14:creationId xmlns:p14="http://schemas.microsoft.com/office/powerpoint/2010/main" val="123011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ias.boma@yahoo.co.id"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metasploi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ophcrack.sourceforge.net/" TargetMode="External"/><Relationship Id="rId5" Type="http://schemas.openxmlformats.org/officeDocument/2006/relationships/hyperlink" Target="http://oxid.it/cain.html" TargetMode="External"/><Relationship Id="rId4" Type="http://schemas.openxmlformats.org/officeDocument/2006/relationships/hyperlink" Target="http://nmap.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file:///D:\TUTORIAL%20BUATAN%20SENDIRI\LAIN-LAIN\Cain&amp;Ab.avi" TargetMode="External"/><Relationship Id="rId4" Type="http://schemas.openxmlformats.org/officeDocument/2006/relationships/image" Target="../media/image13.gi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file:///D:\VIDEO%20CAMPUR\Idbacktrack-metasploitBrowserAurora567.MP4"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0.png"/><Relationship Id="rId5" Type="http://schemas.openxmlformats.org/officeDocument/2006/relationships/image" Target="../media/image2.jp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en.wikipedia.org/wiki/Timeline_of_computer_viruses_and_worms" TargetMode="External"/></Relationships>
</file>

<file path=ppt/slides/_rels/slide4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578224" y="510988"/>
            <a:ext cx="10851776" cy="830997"/>
          </a:xfrm>
          <a:prstGeom prst="rect">
            <a:avLst/>
          </a:prstGeom>
          <a:solidFill>
            <a:schemeClr val="accent1">
              <a:lumMod val="75000"/>
              <a:alpha val="80000"/>
            </a:schemeClr>
          </a:solidFill>
          <a:ln w="28575">
            <a:solidFill>
              <a:schemeClr val="bg1"/>
            </a:solidFill>
          </a:ln>
        </p:spPr>
        <p:txBody>
          <a:bodyPr wrap="square" rtlCol="0">
            <a:spAutoFit/>
          </a:bodyPr>
          <a:lstStyle/>
          <a:p>
            <a:pPr algn="ctr"/>
            <a:r>
              <a:rPr lang="en-US" sz="4800" b="1" dirty="0" smtClean="0">
                <a:solidFill>
                  <a:schemeClr val="bg2"/>
                </a:solidFill>
              </a:rPr>
              <a:t>KEAMANAN KOMPUTER</a:t>
            </a:r>
            <a:endParaRPr lang="en-US" sz="4800" b="1" dirty="0">
              <a:solidFill>
                <a:schemeClr val="bg2"/>
              </a:solidFill>
            </a:endParaRPr>
          </a:p>
        </p:txBody>
      </p:sp>
      <p:sp>
        <p:nvSpPr>
          <p:cNvPr id="5" name="TextBox 4"/>
          <p:cNvSpPr txBox="1"/>
          <p:nvPr/>
        </p:nvSpPr>
        <p:spPr>
          <a:xfrm>
            <a:off x="578224" y="1475384"/>
            <a:ext cx="6562164" cy="2077492"/>
          </a:xfrm>
          <a:custGeom>
            <a:avLst/>
            <a:gdLst>
              <a:gd name="connsiteX0" fmla="*/ 0 w 5257800"/>
              <a:gd name="connsiteY0" fmla="*/ 0 h 1461939"/>
              <a:gd name="connsiteX1" fmla="*/ 5257800 w 5257800"/>
              <a:gd name="connsiteY1" fmla="*/ 0 h 1461939"/>
              <a:gd name="connsiteX2" fmla="*/ 5257800 w 5257800"/>
              <a:gd name="connsiteY2" fmla="*/ 1461939 h 1461939"/>
              <a:gd name="connsiteX3" fmla="*/ 0 w 5257800"/>
              <a:gd name="connsiteY3" fmla="*/ 1461939 h 1461939"/>
              <a:gd name="connsiteX4" fmla="*/ 0 w 5257800"/>
              <a:gd name="connsiteY4" fmla="*/ 0 h 1461939"/>
              <a:gd name="connsiteX0" fmla="*/ 0 w 5257800"/>
              <a:gd name="connsiteY0" fmla="*/ 0 h 1461939"/>
              <a:gd name="connsiteX1" fmla="*/ 4800600 w 5257800"/>
              <a:gd name="connsiteY1" fmla="*/ 0 h 1461939"/>
              <a:gd name="connsiteX2" fmla="*/ 5257800 w 5257800"/>
              <a:gd name="connsiteY2" fmla="*/ 1461939 h 1461939"/>
              <a:gd name="connsiteX3" fmla="*/ 0 w 5257800"/>
              <a:gd name="connsiteY3" fmla="*/ 1461939 h 1461939"/>
              <a:gd name="connsiteX4" fmla="*/ 0 w 5257800"/>
              <a:gd name="connsiteY4" fmla="*/ 0 h 1461939"/>
              <a:gd name="connsiteX0" fmla="*/ 0 w 6629400"/>
              <a:gd name="connsiteY0" fmla="*/ 0 h 1461939"/>
              <a:gd name="connsiteX1" fmla="*/ 4800600 w 6629400"/>
              <a:gd name="connsiteY1" fmla="*/ 0 h 1461939"/>
              <a:gd name="connsiteX2" fmla="*/ 6629400 w 6629400"/>
              <a:gd name="connsiteY2" fmla="*/ 1461939 h 1461939"/>
              <a:gd name="connsiteX3" fmla="*/ 0 w 6629400"/>
              <a:gd name="connsiteY3" fmla="*/ 1461939 h 1461939"/>
              <a:gd name="connsiteX4" fmla="*/ 0 w 6629400"/>
              <a:gd name="connsiteY4" fmla="*/ 0 h 1461939"/>
              <a:gd name="connsiteX0" fmla="*/ 0 w 6629400"/>
              <a:gd name="connsiteY0" fmla="*/ 0 h 1461939"/>
              <a:gd name="connsiteX1" fmla="*/ 5244353 w 6629400"/>
              <a:gd name="connsiteY1" fmla="*/ 0 h 1461939"/>
              <a:gd name="connsiteX2" fmla="*/ 6629400 w 6629400"/>
              <a:gd name="connsiteY2" fmla="*/ 1461939 h 1461939"/>
              <a:gd name="connsiteX3" fmla="*/ 0 w 6629400"/>
              <a:gd name="connsiteY3" fmla="*/ 1461939 h 1461939"/>
              <a:gd name="connsiteX4" fmla="*/ 0 w 6629400"/>
              <a:gd name="connsiteY4" fmla="*/ 0 h 1461939"/>
              <a:gd name="connsiteX0" fmla="*/ 0 w 6629400"/>
              <a:gd name="connsiteY0" fmla="*/ 0 h 1461939"/>
              <a:gd name="connsiteX1" fmla="*/ 5341640 w 6629400"/>
              <a:gd name="connsiteY1" fmla="*/ 13447 h 1461939"/>
              <a:gd name="connsiteX2" fmla="*/ 6629400 w 6629400"/>
              <a:gd name="connsiteY2" fmla="*/ 1461939 h 1461939"/>
              <a:gd name="connsiteX3" fmla="*/ 0 w 6629400"/>
              <a:gd name="connsiteY3" fmla="*/ 1461939 h 1461939"/>
              <a:gd name="connsiteX4" fmla="*/ 0 w 6629400"/>
              <a:gd name="connsiteY4" fmla="*/ 0 h 146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0" h="1461939">
                <a:moveTo>
                  <a:pt x="0" y="0"/>
                </a:moveTo>
                <a:lnTo>
                  <a:pt x="5341640" y="13447"/>
                </a:lnTo>
                <a:lnTo>
                  <a:pt x="6629400" y="1461939"/>
                </a:lnTo>
                <a:lnTo>
                  <a:pt x="0" y="1461939"/>
                </a:lnTo>
                <a:lnTo>
                  <a:pt x="0" y="0"/>
                </a:lnTo>
                <a:close/>
              </a:path>
            </a:pathLst>
          </a:custGeom>
          <a:solidFill>
            <a:schemeClr val="accent6">
              <a:lumMod val="60000"/>
              <a:lumOff val="40000"/>
              <a:alpha val="97000"/>
            </a:schemeClr>
          </a:solidFill>
          <a:ln w="28575">
            <a:solidFill>
              <a:schemeClr val="bg1"/>
            </a:solidFill>
          </a:ln>
        </p:spPr>
        <p:txBody>
          <a:bodyPr wrap="square" rtlCol="0">
            <a:spAutoFit/>
          </a:bodyPr>
          <a:lstStyle/>
          <a:p>
            <a:endParaRPr lang="id-ID" sz="1000" b="1" u="sng" dirty="0" smtClean="0">
              <a:ln w="12700">
                <a:solidFill>
                  <a:schemeClr val="tx1">
                    <a:lumMod val="95000"/>
                    <a:lumOff val="5000"/>
                  </a:schemeClr>
                </a:solidFill>
              </a:ln>
            </a:endParaRPr>
          </a:p>
          <a:p>
            <a:r>
              <a:rPr lang="en-US" sz="2000" b="1" u="sng" dirty="0" smtClean="0">
                <a:ln w="12700">
                  <a:solidFill>
                    <a:schemeClr val="tx1">
                      <a:lumMod val="95000"/>
                      <a:lumOff val="5000"/>
                    </a:schemeClr>
                  </a:solidFill>
                </a:ln>
              </a:rPr>
              <a:t>I </a:t>
            </a:r>
            <a:r>
              <a:rPr lang="en-US" sz="2000" b="1" u="sng" dirty="0">
                <a:ln w="12700">
                  <a:solidFill>
                    <a:schemeClr val="tx1">
                      <a:lumMod val="95000"/>
                      <a:lumOff val="5000"/>
                    </a:schemeClr>
                  </a:solidFill>
                </a:ln>
              </a:rPr>
              <a:t>D E N T I T A S</a:t>
            </a:r>
          </a:p>
          <a:p>
            <a:endParaRPr lang="en-US" sz="900" dirty="0" smtClean="0"/>
          </a:p>
          <a:p>
            <a:r>
              <a:rPr lang="en-US" sz="2000" dirty="0" smtClean="0"/>
              <a:t>NAMA 	: SAID D. BAHTA, </a:t>
            </a:r>
            <a:r>
              <a:rPr lang="en-US" sz="2000" dirty="0" err="1" smtClean="0"/>
              <a:t>S.Kom</a:t>
            </a:r>
            <a:r>
              <a:rPr lang="en-US" sz="2000" dirty="0" smtClean="0"/>
              <a:t> </a:t>
            </a:r>
            <a:endParaRPr lang="id-ID" sz="2000" dirty="0" smtClean="0"/>
          </a:p>
          <a:p>
            <a:r>
              <a:rPr lang="id-ID" sz="2000" dirty="0" smtClean="0"/>
              <a:t>TTL 	: Payahe, 26 November 1990</a:t>
            </a:r>
            <a:endParaRPr lang="en-US" sz="2000" dirty="0" smtClean="0"/>
          </a:p>
          <a:p>
            <a:r>
              <a:rPr lang="id-ID" sz="2000" dirty="0" smtClean="0"/>
              <a:t>Sarjana</a:t>
            </a:r>
            <a:r>
              <a:rPr lang="en-US" sz="2000" dirty="0" smtClean="0"/>
              <a:t> </a:t>
            </a:r>
            <a:r>
              <a:rPr lang="en-US" sz="2000" dirty="0"/>
              <a:t>	: STMIK </a:t>
            </a:r>
            <a:r>
              <a:rPr lang="en-US" sz="2000" dirty="0" err="1"/>
              <a:t>Handayani</a:t>
            </a:r>
            <a:r>
              <a:rPr lang="en-US" sz="2000" dirty="0"/>
              <a:t> </a:t>
            </a:r>
            <a:r>
              <a:rPr lang="en-US" sz="2000" dirty="0" smtClean="0"/>
              <a:t>Makassar</a:t>
            </a:r>
            <a:r>
              <a:rPr lang="id-ID" sz="2000" dirty="0" smtClean="0"/>
              <a:t> 2013</a:t>
            </a:r>
            <a:endParaRPr lang="en-US" sz="2000" dirty="0" smtClean="0"/>
          </a:p>
          <a:p>
            <a:r>
              <a:rPr lang="en-US" sz="2000" dirty="0" err="1" smtClean="0"/>
              <a:t>Alamat</a:t>
            </a:r>
            <a:r>
              <a:rPr lang="en-US" sz="2000" dirty="0" smtClean="0"/>
              <a:t> 	: </a:t>
            </a:r>
            <a:r>
              <a:rPr lang="id-ID" sz="2000" dirty="0" smtClean="0"/>
              <a:t>Pampang 1 No.10 A</a:t>
            </a:r>
          </a:p>
          <a:p>
            <a:endParaRPr lang="en-US" sz="1000" dirty="0" smtClean="0"/>
          </a:p>
        </p:txBody>
      </p:sp>
      <p:sp>
        <p:nvSpPr>
          <p:cNvPr id="6" name="TextBox 5"/>
          <p:cNvSpPr txBox="1"/>
          <p:nvPr/>
        </p:nvSpPr>
        <p:spPr>
          <a:xfrm>
            <a:off x="6212541" y="1475385"/>
            <a:ext cx="5217459" cy="2046714"/>
          </a:xfrm>
          <a:custGeom>
            <a:avLst/>
            <a:gdLst>
              <a:gd name="connsiteX0" fmla="*/ 0 w 3966882"/>
              <a:gd name="connsiteY0" fmla="*/ 0 h 1461939"/>
              <a:gd name="connsiteX1" fmla="*/ 3966882 w 3966882"/>
              <a:gd name="connsiteY1" fmla="*/ 0 h 1461939"/>
              <a:gd name="connsiteX2" fmla="*/ 3966882 w 3966882"/>
              <a:gd name="connsiteY2" fmla="*/ 1461939 h 1461939"/>
              <a:gd name="connsiteX3" fmla="*/ 0 w 3966882"/>
              <a:gd name="connsiteY3" fmla="*/ 1461939 h 1461939"/>
              <a:gd name="connsiteX4" fmla="*/ 0 w 3966882"/>
              <a:gd name="connsiteY4" fmla="*/ 0 h 1461939"/>
              <a:gd name="connsiteX0" fmla="*/ 0 w 5123329"/>
              <a:gd name="connsiteY0" fmla="*/ 0 h 1461939"/>
              <a:gd name="connsiteX1" fmla="*/ 5123329 w 5123329"/>
              <a:gd name="connsiteY1" fmla="*/ 0 h 1461939"/>
              <a:gd name="connsiteX2" fmla="*/ 5123329 w 5123329"/>
              <a:gd name="connsiteY2" fmla="*/ 1461939 h 1461939"/>
              <a:gd name="connsiteX3" fmla="*/ 1156447 w 5123329"/>
              <a:gd name="connsiteY3" fmla="*/ 1461939 h 1461939"/>
              <a:gd name="connsiteX4" fmla="*/ 0 w 5123329"/>
              <a:gd name="connsiteY4" fmla="*/ 0 h 1461939"/>
              <a:gd name="connsiteX0" fmla="*/ 0 w 5123329"/>
              <a:gd name="connsiteY0" fmla="*/ 0 h 1461939"/>
              <a:gd name="connsiteX1" fmla="*/ 5123329 w 5123329"/>
              <a:gd name="connsiteY1" fmla="*/ 0 h 1461939"/>
              <a:gd name="connsiteX2" fmla="*/ 5123329 w 5123329"/>
              <a:gd name="connsiteY2" fmla="*/ 1461939 h 1461939"/>
              <a:gd name="connsiteX3" fmla="*/ 1627094 w 5123329"/>
              <a:gd name="connsiteY3" fmla="*/ 1461939 h 1461939"/>
              <a:gd name="connsiteX4" fmla="*/ 0 w 5123329"/>
              <a:gd name="connsiteY4" fmla="*/ 0 h 1461939"/>
              <a:gd name="connsiteX0" fmla="*/ 0 w 5123329"/>
              <a:gd name="connsiteY0" fmla="*/ 0 h 1461939"/>
              <a:gd name="connsiteX1" fmla="*/ 5123329 w 5123329"/>
              <a:gd name="connsiteY1" fmla="*/ 0 h 1461939"/>
              <a:gd name="connsiteX2" fmla="*/ 5123329 w 5123329"/>
              <a:gd name="connsiteY2" fmla="*/ 1461939 h 1461939"/>
              <a:gd name="connsiteX3" fmla="*/ 1680882 w 5123329"/>
              <a:gd name="connsiteY3" fmla="*/ 1461939 h 1461939"/>
              <a:gd name="connsiteX4" fmla="*/ 0 w 5123329"/>
              <a:gd name="connsiteY4" fmla="*/ 0 h 1461939"/>
              <a:gd name="connsiteX0" fmla="*/ 0 w 5123329"/>
              <a:gd name="connsiteY0" fmla="*/ 0 h 1475386"/>
              <a:gd name="connsiteX1" fmla="*/ 5123329 w 5123329"/>
              <a:gd name="connsiteY1" fmla="*/ 0 h 1475386"/>
              <a:gd name="connsiteX2" fmla="*/ 5123329 w 5123329"/>
              <a:gd name="connsiteY2" fmla="*/ 1461939 h 1475386"/>
              <a:gd name="connsiteX3" fmla="*/ 1479176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411941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331258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371600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330283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276916 w 5123329"/>
              <a:gd name="connsiteY3" fmla="*/ 1475386 h 1475386"/>
              <a:gd name="connsiteX4" fmla="*/ 0 w 5123329"/>
              <a:gd name="connsiteY4" fmla="*/ 0 h 1475386"/>
              <a:gd name="connsiteX0" fmla="*/ 0 w 5123329"/>
              <a:gd name="connsiteY0" fmla="*/ 0 h 1475386"/>
              <a:gd name="connsiteX1" fmla="*/ 5123329 w 5123329"/>
              <a:gd name="connsiteY1" fmla="*/ 0 h 1475386"/>
              <a:gd name="connsiteX2" fmla="*/ 5123329 w 5123329"/>
              <a:gd name="connsiteY2" fmla="*/ 1461939 h 1475386"/>
              <a:gd name="connsiteX3" fmla="*/ 1194033 w 5123329"/>
              <a:gd name="connsiteY3" fmla="*/ 1475386 h 1475386"/>
              <a:gd name="connsiteX4" fmla="*/ 0 w 5123329"/>
              <a:gd name="connsiteY4" fmla="*/ 0 h 1475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3329" h="1475386">
                <a:moveTo>
                  <a:pt x="0" y="0"/>
                </a:moveTo>
                <a:lnTo>
                  <a:pt x="5123329" y="0"/>
                </a:lnTo>
                <a:lnTo>
                  <a:pt x="5123329" y="1461939"/>
                </a:lnTo>
                <a:lnTo>
                  <a:pt x="1194033" y="1475386"/>
                </a:lnTo>
                <a:lnTo>
                  <a:pt x="0" y="0"/>
                </a:lnTo>
                <a:close/>
              </a:path>
            </a:pathLst>
          </a:custGeom>
          <a:solidFill>
            <a:schemeClr val="bg2">
              <a:lumMod val="75000"/>
              <a:alpha val="97000"/>
            </a:schemeClr>
          </a:solidFill>
          <a:ln w="28575">
            <a:solidFill>
              <a:schemeClr val="bg1"/>
            </a:solidFill>
          </a:ln>
        </p:spPr>
        <p:txBody>
          <a:bodyPr wrap="square" rtlCol="0">
            <a:spAutoFit/>
          </a:bodyPr>
          <a:lstStyle/>
          <a:p>
            <a:pPr algn="r"/>
            <a:endParaRPr lang="id-ID" sz="800" b="1" u="sng" dirty="0" smtClean="0">
              <a:ln w="12700">
                <a:solidFill>
                  <a:schemeClr val="tx1">
                    <a:lumMod val="95000"/>
                    <a:lumOff val="5000"/>
                  </a:schemeClr>
                </a:solidFill>
              </a:ln>
            </a:endParaRPr>
          </a:p>
          <a:p>
            <a:pPr algn="r"/>
            <a:r>
              <a:rPr lang="en-US" sz="2000" b="1" u="sng" dirty="0" smtClean="0">
                <a:ln w="12700">
                  <a:solidFill>
                    <a:schemeClr val="tx1">
                      <a:lumMod val="95000"/>
                      <a:lumOff val="5000"/>
                    </a:schemeClr>
                  </a:solidFill>
                </a:ln>
              </a:rPr>
              <a:t>C O N T A C T</a:t>
            </a:r>
          </a:p>
          <a:p>
            <a:pPr algn="r"/>
            <a:endParaRPr lang="en-US" sz="900" dirty="0" smtClean="0"/>
          </a:p>
          <a:p>
            <a:pPr algn="r"/>
            <a:r>
              <a:rPr lang="en-US" sz="2000" dirty="0" smtClean="0"/>
              <a:t>E-Mail : </a:t>
            </a:r>
            <a:r>
              <a:rPr lang="en-US" sz="2000" dirty="0" smtClean="0">
                <a:hlinkClick r:id="rId3"/>
              </a:rPr>
              <a:t>dias.boma@yahoo.co.id</a:t>
            </a:r>
            <a:endParaRPr lang="id-ID" sz="2000" dirty="0" smtClean="0"/>
          </a:p>
          <a:p>
            <a:pPr algn="r"/>
            <a:r>
              <a:rPr lang="id-ID" sz="2000" dirty="0" smtClean="0"/>
              <a:t>085330817422</a:t>
            </a:r>
            <a:endParaRPr lang="en-US" sz="2000" dirty="0" smtClean="0"/>
          </a:p>
          <a:p>
            <a:pPr algn="r"/>
            <a:r>
              <a:rPr lang="en-US" sz="2000" dirty="0" smtClean="0"/>
              <a:t>FB : SAID D. BAHTA</a:t>
            </a:r>
            <a:endParaRPr lang="id-ID" sz="2000" dirty="0" smtClean="0"/>
          </a:p>
          <a:p>
            <a:pPr algn="r"/>
            <a:r>
              <a:rPr lang="en-US" sz="2000" dirty="0" smtClean="0"/>
              <a:t>BBM : 7646DDE6</a:t>
            </a:r>
            <a:endParaRPr lang="id-ID" sz="2000" dirty="0" smtClean="0"/>
          </a:p>
          <a:p>
            <a:pPr algn="r"/>
            <a:endParaRPr lang="en-US" sz="1000" dirty="0" smtClean="0"/>
          </a:p>
        </p:txBody>
      </p:sp>
      <p:sp>
        <p:nvSpPr>
          <p:cNvPr id="8" name="TextBox 7"/>
          <p:cNvSpPr txBox="1"/>
          <p:nvPr/>
        </p:nvSpPr>
        <p:spPr>
          <a:xfrm>
            <a:off x="578224" y="3717054"/>
            <a:ext cx="10851776" cy="2031325"/>
          </a:xfrm>
          <a:prstGeom prst="rect">
            <a:avLst/>
          </a:prstGeom>
          <a:solidFill>
            <a:schemeClr val="tx2">
              <a:lumMod val="40000"/>
              <a:lumOff val="60000"/>
              <a:alpha val="98000"/>
            </a:schemeClr>
          </a:solidFill>
          <a:ln w="28575">
            <a:solidFill>
              <a:schemeClr val="bg1"/>
            </a:solidFill>
          </a:ln>
        </p:spPr>
        <p:txBody>
          <a:bodyPr wrap="square" rtlCol="0">
            <a:spAutoFit/>
          </a:bodyPr>
          <a:lstStyle/>
          <a:p>
            <a:r>
              <a:rPr lang="id-ID" sz="2000" b="1" u="sng" dirty="0" smtClean="0"/>
              <a:t>Point Penting Materi</a:t>
            </a:r>
            <a:r>
              <a:rPr lang="id-ID" sz="2000" b="1" dirty="0" smtClean="0"/>
              <a:t>  :</a:t>
            </a:r>
          </a:p>
          <a:p>
            <a:r>
              <a:rPr lang="id-ID" sz="600" dirty="0" smtClean="0"/>
              <a:t> </a:t>
            </a:r>
          </a:p>
          <a:p>
            <a:pPr marL="342900" indent="-342900">
              <a:buAutoNum type="arabicPeriod"/>
            </a:pPr>
            <a:r>
              <a:rPr lang="id-ID" sz="2000" dirty="0" smtClean="0"/>
              <a:t>Perkenalan ?</a:t>
            </a:r>
          </a:p>
          <a:p>
            <a:pPr marL="342900" indent="-342900">
              <a:buAutoNum type="arabicPeriod"/>
            </a:pPr>
            <a:r>
              <a:rPr lang="id-ID" sz="2000" dirty="0" smtClean="0"/>
              <a:t>Teknik-teknik Serangan </a:t>
            </a:r>
            <a:r>
              <a:rPr lang="en-US" sz="2000" dirty="0" smtClean="0"/>
              <a:t>?</a:t>
            </a:r>
          </a:p>
          <a:p>
            <a:pPr marL="342900" indent="-342900">
              <a:buAutoNum type="arabicPeriod"/>
            </a:pPr>
            <a:r>
              <a:rPr lang="id-ID" sz="2000" dirty="0" err="1" smtClean="0"/>
              <a:t>Prevent</a:t>
            </a:r>
            <a:r>
              <a:rPr lang="id-ID" sz="2000" dirty="0" smtClean="0"/>
              <a:t> Protection </a:t>
            </a:r>
            <a:r>
              <a:rPr lang="en-US" sz="2000" dirty="0" smtClean="0"/>
              <a:t>?</a:t>
            </a:r>
            <a:endParaRPr lang="id-ID" sz="2000" dirty="0" smtClean="0"/>
          </a:p>
          <a:p>
            <a:pPr marL="342900" indent="-342900">
              <a:buAutoNum type="arabicPeriod"/>
            </a:pPr>
            <a:r>
              <a:rPr lang="id-ID" sz="2000" dirty="0" err="1" smtClean="0"/>
              <a:t>Encryption</a:t>
            </a:r>
            <a:r>
              <a:rPr lang="en-US" sz="2000" dirty="0" smtClean="0"/>
              <a:t> ?</a:t>
            </a:r>
            <a:endParaRPr lang="id-ID" sz="2000" dirty="0" smtClean="0"/>
          </a:p>
          <a:p>
            <a:pPr marL="342900" indent="-342900">
              <a:buAutoNum type="arabicPeriod"/>
            </a:pPr>
            <a:r>
              <a:rPr lang="id-ID" sz="2000" dirty="0" smtClean="0"/>
              <a:t>. . .</a:t>
            </a:r>
            <a:endParaRPr lang="en-US" sz="2000" dirty="0"/>
          </a:p>
        </p:txBody>
      </p:sp>
    </p:spTree>
    <p:extLst>
      <p:ext uri="{BB962C8B-B14F-4D97-AF65-F5344CB8AC3E}">
        <p14:creationId xmlns:p14="http://schemas.microsoft.com/office/powerpoint/2010/main" val="2665820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742122" y="510988"/>
            <a:ext cx="10707756" cy="646331"/>
          </a:xfrm>
          <a:prstGeom prst="rect">
            <a:avLst/>
          </a:prstGeom>
          <a:noFill/>
        </p:spPr>
        <p:txBody>
          <a:bodyPr wrap="square" rtlCol="0">
            <a:spAutoFit/>
          </a:bodyPr>
          <a:lstStyle/>
          <a:p>
            <a:pPr algn="ctr"/>
            <a:r>
              <a:rPr lang="en-US" sz="3600" dirty="0" smtClean="0">
                <a:latin typeface="Adobe Fan Heiti Std B" panose="020B0700000000000000" pitchFamily="34" charset="-128"/>
                <a:ea typeface="Adobe Fan Heiti Std B" panose="020B0700000000000000" pitchFamily="34" charset="-128"/>
              </a:rPr>
              <a:t>RUANG LINGKUP </a:t>
            </a:r>
            <a:r>
              <a:rPr lang="id-ID" sz="3600" dirty="0" smtClean="0">
                <a:latin typeface="Adobe Fan Heiti Std B" panose="020B0700000000000000" pitchFamily="34" charset="-128"/>
                <a:ea typeface="Adobe Fan Heiti Std B" panose="020B0700000000000000" pitchFamily="34" charset="-128"/>
              </a:rPr>
              <a:t>KEAMANAN SISTEM KOMPUTER</a:t>
            </a:r>
            <a:endParaRPr lang="en-US" sz="3600" dirty="0">
              <a:latin typeface="Adobe Fan Heiti Std B" panose="020B0700000000000000" pitchFamily="34" charset="-128"/>
              <a:ea typeface="Adobe Fan Heiti Std B" panose="020B0700000000000000" pitchFamily="34" charset="-128"/>
            </a:endParaRPr>
          </a:p>
        </p:txBody>
      </p:sp>
      <p:graphicFrame>
        <p:nvGraphicFramePr>
          <p:cNvPr id="4" name="Diagram 3"/>
          <p:cNvGraphicFramePr/>
          <p:nvPr>
            <p:extLst>
              <p:ext uri="{D42A27DB-BD31-4B8C-83A1-F6EECF244321}">
                <p14:modId xmlns:p14="http://schemas.microsoft.com/office/powerpoint/2010/main" val="517444182"/>
              </p:ext>
            </p:extLst>
          </p:nvPr>
        </p:nvGraphicFramePr>
        <p:xfrm>
          <a:off x="874643" y="43267"/>
          <a:ext cx="10681252" cy="71208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5158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251792" y="291548"/>
            <a:ext cx="11635408" cy="646331"/>
          </a:xfrm>
          <a:prstGeom prst="rect">
            <a:avLst/>
          </a:prstGeom>
          <a:solidFill>
            <a:schemeClr val="accent5">
              <a:lumMod val="50000"/>
              <a:alpha val="75000"/>
            </a:schemeClr>
          </a:solidFill>
        </p:spPr>
        <p:txBody>
          <a:bodyPr wrap="square" rtlCol="0">
            <a:spAutoFit/>
          </a:bodyPr>
          <a:lstStyle/>
          <a:p>
            <a:pPr lvl="0" algn="ctr"/>
            <a:r>
              <a:rPr lang="en-US" sz="3600" b="1" spc="500" dirty="0" smtClean="0">
                <a:solidFill>
                  <a:schemeClr val="accent5">
                    <a:lumMod val="20000"/>
                    <a:lumOff val="80000"/>
                  </a:schemeClr>
                </a:solidFill>
              </a:rPr>
              <a:t>KEAMANAN </a:t>
            </a:r>
            <a:r>
              <a:rPr lang="id-ID" sz="3600" b="1" spc="500" dirty="0" smtClean="0">
                <a:solidFill>
                  <a:schemeClr val="accent5">
                    <a:lumMod val="20000"/>
                    <a:lumOff val="80000"/>
                  </a:schemeClr>
                </a:solidFill>
              </a:rPr>
              <a:t>SISTEM </a:t>
            </a:r>
            <a:r>
              <a:rPr lang="en-US" sz="3600" b="1" spc="500" dirty="0" smtClean="0">
                <a:solidFill>
                  <a:schemeClr val="accent5">
                    <a:lumMod val="20000"/>
                    <a:lumOff val="80000"/>
                  </a:schemeClr>
                </a:solidFill>
              </a:rPr>
              <a:t>KOMPUTE</a:t>
            </a:r>
            <a:r>
              <a:rPr lang="id-ID" sz="3600" b="1" spc="500" dirty="0" smtClean="0">
                <a:solidFill>
                  <a:schemeClr val="accent5">
                    <a:lumMod val="20000"/>
                    <a:lumOff val="80000"/>
                  </a:schemeClr>
                </a:solidFill>
              </a:rPr>
              <a:t>R</a:t>
            </a:r>
            <a:endParaRPr lang="en-US" sz="3600" b="1" spc="500" dirty="0">
              <a:solidFill>
                <a:schemeClr val="accent5">
                  <a:lumMod val="20000"/>
                  <a:lumOff val="80000"/>
                </a:schemeClr>
              </a:solidFill>
            </a:endParaRPr>
          </a:p>
        </p:txBody>
      </p:sp>
      <p:sp>
        <p:nvSpPr>
          <p:cNvPr id="7" name="TextBox 6"/>
          <p:cNvSpPr txBox="1"/>
          <p:nvPr/>
        </p:nvSpPr>
        <p:spPr>
          <a:xfrm>
            <a:off x="251792" y="1066801"/>
            <a:ext cx="11635408" cy="5555367"/>
          </a:xfrm>
          <a:prstGeom prst="rect">
            <a:avLst/>
          </a:prstGeom>
          <a:solidFill>
            <a:schemeClr val="accent5">
              <a:lumMod val="50000"/>
              <a:alpha val="75000"/>
            </a:schemeClr>
          </a:solidFill>
        </p:spPr>
        <p:txBody>
          <a:bodyPr wrap="square" rtlCol="0">
            <a:spAutoFit/>
          </a:bodyPr>
          <a:lstStyle/>
          <a:p>
            <a:pPr algn="just"/>
            <a:r>
              <a:rPr lang="en-US" sz="3000" b="1" dirty="0" smtClean="0">
                <a:solidFill>
                  <a:schemeClr val="accent5">
                    <a:lumMod val="20000"/>
                    <a:lumOff val="80000"/>
                  </a:schemeClr>
                </a:solidFill>
              </a:rPr>
              <a:t>Confidentiality : </a:t>
            </a:r>
            <a:r>
              <a:rPr lang="id-ID" sz="3000" dirty="0" smtClean="0">
                <a:solidFill>
                  <a:schemeClr val="accent5">
                    <a:lumMod val="20000"/>
                    <a:lumOff val="80000"/>
                  </a:schemeClr>
                </a:solidFill>
              </a:rPr>
              <a:t>Kemampuan system untuk memastikan bahwa data hanya dapat dilihat oleh orang-orang tertentu.</a:t>
            </a:r>
          </a:p>
          <a:p>
            <a:pPr algn="just"/>
            <a:endParaRPr lang="id-ID" sz="500" b="1" dirty="0" smtClean="0">
              <a:solidFill>
                <a:schemeClr val="accent5">
                  <a:lumMod val="20000"/>
                  <a:lumOff val="80000"/>
                </a:schemeClr>
              </a:solidFill>
            </a:endParaRPr>
          </a:p>
          <a:p>
            <a:pPr algn="just"/>
            <a:r>
              <a:rPr lang="en-US" sz="3000" b="1" dirty="0" smtClean="0">
                <a:solidFill>
                  <a:schemeClr val="accent5">
                    <a:lumMod val="20000"/>
                    <a:lumOff val="80000"/>
                  </a:schemeClr>
                </a:solidFill>
              </a:rPr>
              <a:t>Integrity </a:t>
            </a:r>
            <a:r>
              <a:rPr lang="id-ID" sz="3000" b="1" dirty="0" smtClean="0">
                <a:solidFill>
                  <a:schemeClr val="accent5">
                    <a:lumMod val="20000"/>
                    <a:lumOff val="80000"/>
                  </a:schemeClr>
                </a:solidFill>
              </a:rPr>
              <a:t>: </a:t>
            </a:r>
            <a:r>
              <a:rPr lang="id-ID" sz="3000" dirty="0" smtClean="0">
                <a:solidFill>
                  <a:schemeClr val="accent5">
                    <a:lumMod val="20000"/>
                    <a:lumOff val="80000"/>
                  </a:schemeClr>
                </a:solidFill>
              </a:rPr>
              <a:t>Kemampuan system untuk memastikan bahwa data hanya dapat diubah oleh orang-orang tertentu.  </a:t>
            </a:r>
          </a:p>
          <a:p>
            <a:pPr algn="just"/>
            <a:endParaRPr lang="id-ID" sz="500" b="1" dirty="0" smtClean="0">
              <a:solidFill>
                <a:schemeClr val="accent5">
                  <a:lumMod val="20000"/>
                  <a:lumOff val="80000"/>
                </a:schemeClr>
              </a:solidFill>
            </a:endParaRPr>
          </a:p>
          <a:p>
            <a:pPr algn="just"/>
            <a:r>
              <a:rPr lang="en-US" sz="3000" b="1" dirty="0" smtClean="0">
                <a:solidFill>
                  <a:schemeClr val="accent5">
                    <a:lumMod val="20000"/>
                    <a:lumOff val="80000"/>
                  </a:schemeClr>
                </a:solidFill>
              </a:rPr>
              <a:t>Availability </a:t>
            </a:r>
            <a:r>
              <a:rPr lang="id-ID" sz="3000" b="1" dirty="0" smtClean="0">
                <a:solidFill>
                  <a:schemeClr val="accent5">
                    <a:lumMod val="20000"/>
                    <a:lumOff val="80000"/>
                  </a:schemeClr>
                </a:solidFill>
              </a:rPr>
              <a:t>: </a:t>
            </a:r>
            <a:r>
              <a:rPr lang="id-ID" sz="3000" dirty="0" smtClean="0">
                <a:solidFill>
                  <a:schemeClr val="accent5">
                    <a:lumMod val="20000"/>
                    <a:lumOff val="80000"/>
                  </a:schemeClr>
                </a:solidFill>
              </a:rPr>
              <a:t>Kemampuan system untuk memastikan ketersediaan data dan dapat diakses oleh orang-orang yang mempunyai otoritas. </a:t>
            </a:r>
          </a:p>
          <a:p>
            <a:pPr algn="just"/>
            <a:endParaRPr lang="id-ID" sz="500" dirty="0" smtClean="0">
              <a:solidFill>
                <a:schemeClr val="accent5">
                  <a:lumMod val="20000"/>
                  <a:lumOff val="80000"/>
                </a:schemeClr>
              </a:solidFill>
            </a:endParaRPr>
          </a:p>
          <a:p>
            <a:pPr algn="just"/>
            <a:r>
              <a:rPr lang="en-US" sz="3000" b="1" dirty="0" smtClean="0">
                <a:solidFill>
                  <a:schemeClr val="accent5">
                    <a:lumMod val="20000"/>
                    <a:lumOff val="80000"/>
                  </a:schemeClr>
                </a:solidFill>
              </a:rPr>
              <a:t>Authentication : </a:t>
            </a:r>
            <a:r>
              <a:rPr lang="id-ID" sz="3000" dirty="0" smtClean="0">
                <a:solidFill>
                  <a:schemeClr val="accent5">
                    <a:lumMod val="20000"/>
                    <a:lumOff val="80000"/>
                  </a:schemeClr>
                </a:solidFill>
              </a:rPr>
              <a:t>Kemampuan system untuk menjamin identitas pengirim.</a:t>
            </a:r>
          </a:p>
          <a:p>
            <a:pPr algn="just"/>
            <a:endParaRPr lang="id-ID" sz="500" b="1" dirty="0">
              <a:solidFill>
                <a:schemeClr val="accent5">
                  <a:lumMod val="20000"/>
                  <a:lumOff val="80000"/>
                </a:schemeClr>
              </a:solidFill>
            </a:endParaRPr>
          </a:p>
          <a:p>
            <a:pPr algn="just"/>
            <a:r>
              <a:rPr lang="en-US" sz="3000" b="1" dirty="0" smtClean="0">
                <a:solidFill>
                  <a:schemeClr val="accent5">
                    <a:lumMod val="20000"/>
                    <a:lumOff val="80000"/>
                  </a:schemeClr>
                </a:solidFill>
              </a:rPr>
              <a:t>Nonrepudiation</a:t>
            </a:r>
            <a:r>
              <a:rPr lang="id-ID" sz="3000" b="1" dirty="0" smtClean="0">
                <a:solidFill>
                  <a:schemeClr val="accent5">
                    <a:lumMod val="20000"/>
                    <a:lumOff val="80000"/>
                  </a:schemeClr>
                </a:solidFill>
              </a:rPr>
              <a:t> : </a:t>
            </a:r>
            <a:r>
              <a:rPr lang="id-ID" sz="3000" dirty="0" smtClean="0">
                <a:solidFill>
                  <a:schemeClr val="accent5">
                    <a:lumMod val="20000"/>
                    <a:lumOff val="80000"/>
                  </a:schemeClr>
                </a:solidFill>
              </a:rPr>
              <a:t>Kemampuan system untuk menjamin pengirim atau penerima tidak dapat menyangkal pesan yang dikirim atau diterima.</a:t>
            </a:r>
          </a:p>
          <a:p>
            <a:pPr algn="just"/>
            <a:endParaRPr lang="id-ID" sz="500" b="1" dirty="0" smtClean="0">
              <a:solidFill>
                <a:schemeClr val="accent5">
                  <a:lumMod val="20000"/>
                  <a:lumOff val="80000"/>
                </a:schemeClr>
              </a:solidFill>
            </a:endParaRPr>
          </a:p>
          <a:p>
            <a:pPr algn="just"/>
            <a:r>
              <a:rPr lang="en-US" sz="3000" b="1" dirty="0" smtClean="0">
                <a:solidFill>
                  <a:schemeClr val="accent5">
                    <a:lumMod val="20000"/>
                    <a:lumOff val="80000"/>
                  </a:schemeClr>
                </a:solidFill>
              </a:rPr>
              <a:t>Auditability : </a:t>
            </a:r>
            <a:r>
              <a:rPr lang="id-ID" sz="3000" dirty="0" smtClean="0">
                <a:solidFill>
                  <a:schemeClr val="accent5">
                    <a:lumMod val="20000"/>
                    <a:lumOff val="80000"/>
                  </a:schemeClr>
                </a:solidFill>
              </a:rPr>
              <a:t>Kemampuan System untuk melacak semua kegiatan yang berhubungan perubahan.</a:t>
            </a:r>
            <a:endParaRPr lang="en-US" sz="3000" dirty="0">
              <a:solidFill>
                <a:schemeClr val="accent5">
                  <a:lumMod val="20000"/>
                  <a:lumOff val="80000"/>
                </a:schemeClr>
              </a:solidFill>
            </a:endParaRPr>
          </a:p>
        </p:txBody>
      </p:sp>
    </p:spTree>
    <p:extLst>
      <p:ext uri="{BB962C8B-B14F-4D97-AF65-F5344CB8AC3E}">
        <p14:creationId xmlns:p14="http://schemas.microsoft.com/office/powerpoint/2010/main" val="22448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fade">
                                      <p:cBhvr>
                                        <p:cTn id="12" dur="500"/>
                                        <p:tgtEl>
                                          <p:spTgt spid="7">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Effect transition="in" filter="fade">
                                      <p:cBhvr>
                                        <p:cTn id="1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21208"/>
            <a:ext cx="11158331" cy="646331"/>
          </a:xfrm>
          <a:prstGeom prst="rect">
            <a:avLst/>
          </a:prstGeom>
          <a:solidFill>
            <a:srgbClr val="C00000">
              <a:alpha val="75000"/>
            </a:srgbClr>
          </a:solidFill>
        </p:spPr>
        <p:txBody>
          <a:bodyPr wrap="square" rtlCol="0">
            <a:spAutoFit/>
          </a:bodyPr>
          <a:lstStyle/>
          <a:p>
            <a:pPr lvl="0" algn="ctr"/>
            <a:r>
              <a:rPr lang="en-US" sz="3600" b="1" spc="1000" dirty="0" smtClean="0">
                <a:solidFill>
                  <a:schemeClr val="accent2">
                    <a:lumMod val="20000"/>
                    <a:lumOff val="80000"/>
                  </a:schemeClr>
                </a:solidFill>
              </a:rPr>
              <a:t>ANCAMAN KEAMANAN</a:t>
            </a:r>
            <a:endParaRPr lang="en-US" sz="3600" b="1" spc="1000" dirty="0">
              <a:solidFill>
                <a:schemeClr val="accent2">
                  <a:lumMod val="20000"/>
                  <a:lumOff val="80000"/>
                </a:schemeClr>
              </a:solidFill>
            </a:endParaRPr>
          </a:p>
        </p:txBody>
      </p:sp>
      <p:sp>
        <p:nvSpPr>
          <p:cNvPr id="7" name="TextBox 6"/>
          <p:cNvSpPr txBox="1"/>
          <p:nvPr/>
        </p:nvSpPr>
        <p:spPr>
          <a:xfrm>
            <a:off x="490330" y="996461"/>
            <a:ext cx="11158331" cy="5632311"/>
          </a:xfrm>
          <a:prstGeom prst="rect">
            <a:avLst/>
          </a:prstGeom>
          <a:solidFill>
            <a:srgbClr val="C00000">
              <a:alpha val="75000"/>
            </a:srgbClr>
          </a:solidFill>
        </p:spPr>
        <p:txBody>
          <a:bodyPr wrap="square" rtlCol="0">
            <a:spAutoFit/>
          </a:bodyPr>
          <a:lstStyle/>
          <a:p>
            <a:pPr algn="just"/>
            <a:r>
              <a:rPr lang="en-US" sz="3000" b="1" dirty="0" smtClean="0">
                <a:solidFill>
                  <a:schemeClr val="accent2">
                    <a:lumMod val="20000"/>
                    <a:lumOff val="80000"/>
                  </a:schemeClr>
                </a:solidFill>
              </a:rPr>
              <a:t>Interruption</a:t>
            </a:r>
            <a:r>
              <a:rPr lang="id-ID" sz="3000" b="1" dirty="0" smtClean="0">
                <a:solidFill>
                  <a:schemeClr val="accent2">
                    <a:lumMod val="20000"/>
                    <a:lumOff val="80000"/>
                  </a:schemeClr>
                </a:solidFill>
              </a:rPr>
              <a:t> </a:t>
            </a:r>
            <a:r>
              <a:rPr lang="id-ID" sz="3000" b="1" dirty="0">
                <a:solidFill>
                  <a:schemeClr val="accent2">
                    <a:lumMod val="20000"/>
                    <a:lumOff val="80000"/>
                  </a:schemeClr>
                </a:solidFill>
              </a:rPr>
              <a:t>: </a:t>
            </a:r>
            <a:r>
              <a:rPr lang="id-ID" sz="3000" dirty="0">
                <a:solidFill>
                  <a:schemeClr val="accent2">
                    <a:lumMod val="20000"/>
                    <a:lumOff val="80000"/>
                  </a:schemeClr>
                </a:solidFill>
              </a:rPr>
              <a:t>Serangan dengan bentuk interupsi artinya mencegah </a:t>
            </a:r>
            <a:r>
              <a:rPr lang="id-ID" sz="3000" dirty="0" err="1">
                <a:solidFill>
                  <a:schemeClr val="accent2">
                    <a:lumMod val="20000"/>
                    <a:lumOff val="80000"/>
                  </a:schemeClr>
                </a:solidFill>
              </a:rPr>
              <a:t>user</a:t>
            </a:r>
            <a:r>
              <a:rPr lang="id-ID" sz="3000" dirty="0">
                <a:solidFill>
                  <a:schemeClr val="accent2">
                    <a:lumMod val="20000"/>
                    <a:lumOff val="80000"/>
                  </a:schemeClr>
                </a:solidFill>
              </a:rPr>
              <a:t> B untuk </a:t>
            </a:r>
            <a:r>
              <a:rPr lang="id-ID" sz="3000" dirty="0" smtClean="0">
                <a:solidFill>
                  <a:schemeClr val="accent2">
                    <a:lumMod val="20000"/>
                    <a:lumOff val="80000"/>
                  </a:schemeClr>
                </a:solidFill>
              </a:rPr>
              <a:t>menerima pesan yang dikirimkan </a:t>
            </a:r>
            <a:r>
              <a:rPr lang="id-ID" sz="3000" dirty="0">
                <a:solidFill>
                  <a:schemeClr val="accent2">
                    <a:lumMod val="20000"/>
                    <a:lumOff val="80000"/>
                  </a:schemeClr>
                </a:solidFill>
              </a:rPr>
              <a:t>oleh </a:t>
            </a:r>
            <a:r>
              <a:rPr lang="id-ID" sz="3000" dirty="0" err="1" smtClean="0">
                <a:solidFill>
                  <a:schemeClr val="accent2">
                    <a:lumMod val="20000"/>
                    <a:lumOff val="80000"/>
                  </a:schemeClr>
                </a:solidFill>
              </a:rPr>
              <a:t>user</a:t>
            </a:r>
            <a:r>
              <a:rPr lang="id-ID" sz="3000" dirty="0" smtClean="0">
                <a:solidFill>
                  <a:schemeClr val="accent2">
                    <a:lumMod val="20000"/>
                    <a:lumOff val="80000"/>
                  </a:schemeClr>
                </a:solidFill>
              </a:rPr>
              <a:t> A</a:t>
            </a:r>
            <a:r>
              <a:rPr lang="id-ID" sz="3000" dirty="0">
                <a:solidFill>
                  <a:schemeClr val="accent2">
                    <a:lumMod val="20000"/>
                    <a:lumOff val="80000"/>
                  </a:schemeClr>
                </a:solidFill>
              </a:rPr>
              <a:t>. Pesan yang dikirimkan oleh </a:t>
            </a:r>
            <a:r>
              <a:rPr lang="id-ID" sz="3000" dirty="0" err="1">
                <a:solidFill>
                  <a:schemeClr val="accent2">
                    <a:lumMod val="20000"/>
                    <a:lumOff val="80000"/>
                  </a:schemeClr>
                </a:solidFill>
              </a:rPr>
              <a:t>user</a:t>
            </a:r>
            <a:r>
              <a:rPr lang="id-ID" sz="3000" dirty="0">
                <a:solidFill>
                  <a:schemeClr val="accent2">
                    <a:lumMod val="20000"/>
                    <a:lumOff val="80000"/>
                  </a:schemeClr>
                </a:solidFill>
              </a:rPr>
              <a:t> A </a:t>
            </a:r>
            <a:r>
              <a:rPr lang="id-ID" sz="3000" dirty="0" smtClean="0">
                <a:solidFill>
                  <a:schemeClr val="accent2">
                    <a:lumMod val="20000"/>
                    <a:lumOff val="80000"/>
                  </a:schemeClr>
                </a:solidFill>
              </a:rPr>
              <a:t>diputuskan </a:t>
            </a:r>
            <a:r>
              <a:rPr lang="id-ID" sz="3000" dirty="0">
                <a:solidFill>
                  <a:schemeClr val="accent2">
                    <a:lumMod val="20000"/>
                    <a:lumOff val="80000"/>
                  </a:schemeClr>
                </a:solidFill>
              </a:rPr>
              <a:t>oleh </a:t>
            </a:r>
            <a:r>
              <a:rPr lang="id-ID" sz="3000" dirty="0" smtClean="0">
                <a:solidFill>
                  <a:schemeClr val="accent2">
                    <a:lumMod val="20000"/>
                    <a:lumOff val="80000"/>
                  </a:schemeClr>
                </a:solidFill>
              </a:rPr>
              <a:t>pihak ketiga </a:t>
            </a:r>
            <a:r>
              <a:rPr lang="id-ID" sz="3000" dirty="0">
                <a:solidFill>
                  <a:schemeClr val="accent2">
                    <a:lumMod val="20000"/>
                    <a:lumOff val="80000"/>
                  </a:schemeClr>
                </a:solidFill>
              </a:rPr>
              <a:t>sehingga </a:t>
            </a:r>
            <a:r>
              <a:rPr lang="id-ID" sz="3000" dirty="0" err="1">
                <a:solidFill>
                  <a:schemeClr val="accent2">
                    <a:lumMod val="20000"/>
                    <a:lumOff val="80000"/>
                  </a:schemeClr>
                </a:solidFill>
              </a:rPr>
              <a:t>user</a:t>
            </a:r>
            <a:r>
              <a:rPr lang="id-ID" sz="3000" dirty="0">
                <a:solidFill>
                  <a:schemeClr val="accent2">
                    <a:lumMod val="20000"/>
                    <a:lumOff val="80000"/>
                  </a:schemeClr>
                </a:solidFill>
              </a:rPr>
              <a:t> B tidak </a:t>
            </a:r>
            <a:r>
              <a:rPr lang="id-ID" sz="3000" dirty="0" smtClean="0">
                <a:solidFill>
                  <a:schemeClr val="accent2">
                    <a:lumMod val="20000"/>
                    <a:lumOff val="80000"/>
                  </a:schemeClr>
                </a:solidFill>
              </a:rPr>
              <a:t>dapat menerima </a:t>
            </a:r>
            <a:r>
              <a:rPr lang="id-ID" sz="3000" dirty="0">
                <a:solidFill>
                  <a:schemeClr val="accent2">
                    <a:lumMod val="20000"/>
                    <a:lumOff val="80000"/>
                  </a:schemeClr>
                </a:solidFill>
              </a:rPr>
              <a:t>pesan tersebut</a:t>
            </a:r>
            <a:r>
              <a:rPr lang="id-ID" sz="3000" dirty="0" smtClean="0">
                <a:solidFill>
                  <a:schemeClr val="accent2">
                    <a:lumMod val="20000"/>
                    <a:lumOff val="80000"/>
                  </a:schemeClr>
                </a:solidFill>
              </a:rPr>
              <a:t>.</a:t>
            </a:r>
          </a:p>
          <a:p>
            <a:endParaRPr lang="id-ID" sz="3000" b="1" dirty="0" smtClean="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r>
              <a:rPr lang="id-ID" sz="3000" b="1" dirty="0" smtClean="0">
                <a:solidFill>
                  <a:schemeClr val="accent2">
                    <a:lumMod val="20000"/>
                    <a:lumOff val="80000"/>
                  </a:schemeClr>
                </a:solidFill>
              </a:rPr>
              <a:t>  </a:t>
            </a:r>
            <a:r>
              <a:rPr lang="id-ID" sz="3000" dirty="0" smtClean="0">
                <a:solidFill>
                  <a:schemeClr val="accent2">
                    <a:lumMod val="20000"/>
                    <a:lumOff val="80000"/>
                  </a:schemeClr>
                </a:solidFill>
              </a:rPr>
              <a:t> </a:t>
            </a:r>
            <a:endParaRPr lang="en-US" sz="3000" dirty="0">
              <a:solidFill>
                <a:schemeClr val="accent2">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537" y="2870588"/>
            <a:ext cx="8437915" cy="3758184"/>
          </a:xfrm>
          <a:prstGeom prst="rect">
            <a:avLst/>
          </a:prstGeom>
        </p:spPr>
      </p:pic>
      <p:sp>
        <p:nvSpPr>
          <p:cNvPr id="8" name="TextBox 7"/>
          <p:cNvSpPr txBox="1"/>
          <p:nvPr/>
        </p:nvSpPr>
        <p:spPr>
          <a:xfrm>
            <a:off x="4907669" y="3627950"/>
            <a:ext cx="2323649" cy="369332"/>
          </a:xfrm>
          <a:prstGeom prst="rect">
            <a:avLst/>
          </a:prstGeom>
          <a:noFill/>
        </p:spPr>
        <p:txBody>
          <a:bodyPr wrap="none" rtlCol="0">
            <a:spAutoFit/>
          </a:bodyPr>
          <a:lstStyle/>
          <a:p>
            <a:r>
              <a:rPr lang="id-ID" spc="600" dirty="0" smtClean="0">
                <a:solidFill>
                  <a:schemeClr val="bg1"/>
                </a:solidFill>
              </a:rPr>
              <a:t>INTERUPTION</a:t>
            </a:r>
            <a:endParaRPr lang="en-US" spc="600" dirty="0">
              <a:solidFill>
                <a:schemeClr val="bg1"/>
              </a:solidFill>
            </a:endParaRPr>
          </a:p>
        </p:txBody>
      </p:sp>
    </p:spTree>
    <p:extLst>
      <p:ext uri="{BB962C8B-B14F-4D97-AF65-F5344CB8AC3E}">
        <p14:creationId xmlns:p14="http://schemas.microsoft.com/office/powerpoint/2010/main" val="1546351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35276"/>
            <a:ext cx="11158331" cy="646331"/>
          </a:xfrm>
          <a:prstGeom prst="rect">
            <a:avLst/>
          </a:prstGeom>
          <a:solidFill>
            <a:srgbClr val="C00000">
              <a:alpha val="75000"/>
            </a:srgbClr>
          </a:solidFill>
        </p:spPr>
        <p:txBody>
          <a:bodyPr wrap="square" rtlCol="0">
            <a:spAutoFit/>
          </a:bodyPr>
          <a:lstStyle/>
          <a:p>
            <a:pPr lvl="0" algn="ctr"/>
            <a:r>
              <a:rPr lang="en-US" sz="3600" b="1" spc="1000" dirty="0">
                <a:solidFill>
                  <a:schemeClr val="accent2">
                    <a:lumMod val="20000"/>
                    <a:lumOff val="80000"/>
                  </a:schemeClr>
                </a:solidFill>
              </a:rPr>
              <a:t>ANCAMAN KEAMANAN</a:t>
            </a:r>
          </a:p>
        </p:txBody>
      </p:sp>
      <p:sp>
        <p:nvSpPr>
          <p:cNvPr id="7" name="TextBox 6"/>
          <p:cNvSpPr txBox="1"/>
          <p:nvPr/>
        </p:nvSpPr>
        <p:spPr>
          <a:xfrm>
            <a:off x="490330" y="1010529"/>
            <a:ext cx="11158331" cy="5632311"/>
          </a:xfrm>
          <a:prstGeom prst="rect">
            <a:avLst/>
          </a:prstGeom>
          <a:solidFill>
            <a:srgbClr val="C00000">
              <a:alpha val="75000"/>
            </a:srgbClr>
          </a:solidFill>
        </p:spPr>
        <p:txBody>
          <a:bodyPr wrap="square" rtlCol="0">
            <a:spAutoFit/>
          </a:bodyPr>
          <a:lstStyle/>
          <a:p>
            <a:pPr algn="just"/>
            <a:r>
              <a:rPr lang="en-US" sz="3000" b="1" dirty="0" smtClean="0">
                <a:solidFill>
                  <a:schemeClr val="accent2">
                    <a:lumMod val="20000"/>
                    <a:lumOff val="80000"/>
                  </a:schemeClr>
                </a:solidFill>
              </a:rPr>
              <a:t>Interception</a:t>
            </a:r>
            <a:r>
              <a:rPr lang="id-ID" sz="3000" b="1" dirty="0" smtClean="0">
                <a:solidFill>
                  <a:schemeClr val="accent2">
                    <a:lumMod val="20000"/>
                    <a:lumOff val="80000"/>
                  </a:schemeClr>
                </a:solidFill>
              </a:rPr>
              <a:t> </a:t>
            </a:r>
            <a:r>
              <a:rPr lang="id-ID" sz="3000" b="1" dirty="0">
                <a:solidFill>
                  <a:schemeClr val="accent2">
                    <a:lumMod val="20000"/>
                    <a:lumOff val="80000"/>
                  </a:schemeClr>
                </a:solidFill>
              </a:rPr>
              <a:t>: </a:t>
            </a:r>
            <a:r>
              <a:rPr lang="id-ID" sz="3000" dirty="0" err="1">
                <a:solidFill>
                  <a:schemeClr val="accent2">
                    <a:lumMod val="20000"/>
                    <a:lumOff val="80000"/>
                  </a:schemeClr>
                </a:solidFill>
              </a:rPr>
              <a:t>Intersepsi</a:t>
            </a:r>
            <a:r>
              <a:rPr lang="id-ID" sz="3000" dirty="0">
                <a:solidFill>
                  <a:schemeClr val="accent2">
                    <a:lumMod val="20000"/>
                    <a:lumOff val="80000"/>
                  </a:schemeClr>
                </a:solidFill>
              </a:rPr>
              <a:t> adalah bentuk serangan </a:t>
            </a:r>
            <a:r>
              <a:rPr lang="id-ID" sz="3000" dirty="0" smtClean="0">
                <a:solidFill>
                  <a:schemeClr val="accent2">
                    <a:lumMod val="20000"/>
                    <a:lumOff val="80000"/>
                  </a:schemeClr>
                </a:solidFill>
              </a:rPr>
              <a:t>di mana </a:t>
            </a:r>
            <a:r>
              <a:rPr lang="id-ID" sz="3000" dirty="0">
                <a:solidFill>
                  <a:schemeClr val="accent2">
                    <a:lumMod val="20000"/>
                    <a:lumOff val="80000"/>
                  </a:schemeClr>
                </a:solidFill>
              </a:rPr>
              <a:t>pihak ketiga menangkap pesan </a:t>
            </a:r>
            <a:r>
              <a:rPr lang="id-ID" sz="3000" dirty="0" smtClean="0">
                <a:solidFill>
                  <a:schemeClr val="accent2">
                    <a:lumMod val="20000"/>
                    <a:lumOff val="80000"/>
                  </a:schemeClr>
                </a:solidFill>
              </a:rPr>
              <a:t>yang dikirimkan </a:t>
            </a:r>
            <a:r>
              <a:rPr lang="id-ID" sz="3000" dirty="0">
                <a:solidFill>
                  <a:schemeClr val="accent2">
                    <a:lumMod val="20000"/>
                    <a:lumOff val="80000"/>
                  </a:schemeClr>
                </a:solidFill>
              </a:rPr>
              <a:t>oleh </a:t>
            </a:r>
            <a:r>
              <a:rPr lang="id-ID" sz="3000" dirty="0" err="1">
                <a:solidFill>
                  <a:schemeClr val="accent2">
                    <a:lumMod val="20000"/>
                    <a:lumOff val="80000"/>
                  </a:schemeClr>
                </a:solidFill>
              </a:rPr>
              <a:t>user</a:t>
            </a:r>
            <a:r>
              <a:rPr lang="id-ID" sz="3000" dirty="0">
                <a:solidFill>
                  <a:schemeClr val="accent2">
                    <a:lumMod val="20000"/>
                    <a:lumOff val="80000"/>
                  </a:schemeClr>
                </a:solidFill>
              </a:rPr>
              <a:t> A tetapi pesan tersebut tetap dapat diterima oleh </a:t>
            </a:r>
            <a:r>
              <a:rPr lang="id-ID" sz="3000" dirty="0" err="1">
                <a:solidFill>
                  <a:schemeClr val="accent2">
                    <a:lumMod val="20000"/>
                    <a:lumOff val="80000"/>
                  </a:schemeClr>
                </a:solidFill>
              </a:rPr>
              <a:t>user</a:t>
            </a:r>
            <a:r>
              <a:rPr lang="id-ID" sz="3000" dirty="0">
                <a:solidFill>
                  <a:schemeClr val="accent2">
                    <a:lumMod val="20000"/>
                    <a:lumOff val="80000"/>
                  </a:schemeClr>
                </a:solidFill>
              </a:rPr>
              <a:t> </a:t>
            </a:r>
            <a:r>
              <a:rPr lang="id-ID" sz="3000" dirty="0" smtClean="0">
                <a:solidFill>
                  <a:schemeClr val="accent2">
                    <a:lumMod val="20000"/>
                    <a:lumOff val="80000"/>
                  </a:schemeClr>
                </a:solidFill>
              </a:rPr>
              <a:t>B secara </a:t>
            </a:r>
            <a:r>
              <a:rPr lang="id-ID" sz="3000" dirty="0">
                <a:solidFill>
                  <a:schemeClr val="accent2">
                    <a:lumMod val="20000"/>
                    <a:lumOff val="80000"/>
                  </a:schemeClr>
                </a:solidFill>
              </a:rPr>
              <a:t>utuh.</a:t>
            </a:r>
            <a:endParaRPr lang="en-US" sz="3000"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r>
              <a:rPr lang="id-ID" sz="3000" b="1" dirty="0" smtClean="0">
                <a:solidFill>
                  <a:schemeClr val="accent2">
                    <a:lumMod val="20000"/>
                    <a:lumOff val="80000"/>
                  </a:schemeClr>
                </a:solidFill>
              </a:rPr>
              <a:t>  </a:t>
            </a:r>
            <a:r>
              <a:rPr lang="id-ID" sz="3000" dirty="0" smtClean="0">
                <a:solidFill>
                  <a:schemeClr val="accent2">
                    <a:lumMod val="20000"/>
                    <a:lumOff val="80000"/>
                  </a:schemeClr>
                </a:solidFill>
              </a:rPr>
              <a:t> </a:t>
            </a:r>
            <a:endParaRPr lang="en-US" sz="3000" dirty="0">
              <a:solidFill>
                <a:schemeClr val="accent2">
                  <a:lumMod val="20000"/>
                  <a:lumOff val="8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537" y="2593947"/>
            <a:ext cx="8437915" cy="3758184"/>
          </a:xfrm>
          <a:prstGeom prst="rect">
            <a:avLst/>
          </a:prstGeom>
        </p:spPr>
      </p:pic>
      <p:sp>
        <p:nvSpPr>
          <p:cNvPr id="8" name="TextBox 7"/>
          <p:cNvSpPr txBox="1"/>
          <p:nvPr/>
        </p:nvSpPr>
        <p:spPr>
          <a:xfrm>
            <a:off x="4826141" y="3374732"/>
            <a:ext cx="2486706" cy="369332"/>
          </a:xfrm>
          <a:prstGeom prst="rect">
            <a:avLst/>
          </a:prstGeom>
          <a:noFill/>
        </p:spPr>
        <p:txBody>
          <a:bodyPr wrap="none" rtlCol="0">
            <a:spAutoFit/>
          </a:bodyPr>
          <a:lstStyle/>
          <a:p>
            <a:r>
              <a:rPr lang="id-ID" spc="600" dirty="0" smtClean="0">
                <a:solidFill>
                  <a:schemeClr val="bg1"/>
                </a:solidFill>
              </a:rPr>
              <a:t>INTERCEPTION</a:t>
            </a:r>
            <a:endParaRPr lang="en-US" spc="600" dirty="0">
              <a:solidFill>
                <a:schemeClr val="bg1"/>
              </a:solidFill>
            </a:endParaRPr>
          </a:p>
        </p:txBody>
      </p:sp>
    </p:spTree>
    <p:extLst>
      <p:ext uri="{BB962C8B-B14F-4D97-AF65-F5344CB8AC3E}">
        <p14:creationId xmlns:p14="http://schemas.microsoft.com/office/powerpoint/2010/main" val="2956754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21208"/>
            <a:ext cx="11158331" cy="646331"/>
          </a:xfrm>
          <a:prstGeom prst="rect">
            <a:avLst/>
          </a:prstGeom>
          <a:solidFill>
            <a:srgbClr val="C00000">
              <a:alpha val="75000"/>
            </a:srgbClr>
          </a:solidFill>
        </p:spPr>
        <p:txBody>
          <a:bodyPr wrap="square" rtlCol="0">
            <a:spAutoFit/>
          </a:bodyPr>
          <a:lstStyle/>
          <a:p>
            <a:pPr lvl="0" algn="ctr"/>
            <a:r>
              <a:rPr lang="en-US" sz="3600" b="1" spc="1000" dirty="0">
                <a:solidFill>
                  <a:schemeClr val="accent2">
                    <a:lumMod val="20000"/>
                    <a:lumOff val="80000"/>
                  </a:schemeClr>
                </a:solidFill>
              </a:rPr>
              <a:t>ANCAMAN KEAMANAN</a:t>
            </a:r>
          </a:p>
        </p:txBody>
      </p:sp>
      <p:sp>
        <p:nvSpPr>
          <p:cNvPr id="7" name="TextBox 6"/>
          <p:cNvSpPr txBox="1"/>
          <p:nvPr/>
        </p:nvSpPr>
        <p:spPr>
          <a:xfrm>
            <a:off x="490330" y="996461"/>
            <a:ext cx="11158331" cy="5632311"/>
          </a:xfrm>
          <a:prstGeom prst="rect">
            <a:avLst/>
          </a:prstGeom>
          <a:solidFill>
            <a:srgbClr val="C00000">
              <a:alpha val="75000"/>
            </a:srgbClr>
          </a:solidFill>
        </p:spPr>
        <p:txBody>
          <a:bodyPr wrap="square" rtlCol="0">
            <a:spAutoFit/>
          </a:bodyPr>
          <a:lstStyle/>
          <a:p>
            <a:pPr algn="just"/>
            <a:r>
              <a:rPr lang="en-US" sz="3000" b="1" dirty="0" smtClean="0">
                <a:solidFill>
                  <a:schemeClr val="accent2">
                    <a:lumMod val="20000"/>
                    <a:lumOff val="80000"/>
                  </a:schemeClr>
                </a:solidFill>
              </a:rPr>
              <a:t>Modification</a:t>
            </a:r>
            <a:r>
              <a:rPr lang="id-ID" sz="3000" b="1" dirty="0" smtClean="0">
                <a:solidFill>
                  <a:schemeClr val="accent2">
                    <a:lumMod val="20000"/>
                    <a:lumOff val="80000"/>
                  </a:schemeClr>
                </a:solidFill>
              </a:rPr>
              <a:t> </a:t>
            </a:r>
            <a:r>
              <a:rPr lang="id-ID" sz="3000" b="1" dirty="0">
                <a:solidFill>
                  <a:schemeClr val="accent2">
                    <a:lumMod val="20000"/>
                    <a:lumOff val="80000"/>
                  </a:schemeClr>
                </a:solidFill>
              </a:rPr>
              <a:t>: </a:t>
            </a:r>
            <a:r>
              <a:rPr lang="id-ID" sz="3000" dirty="0">
                <a:solidFill>
                  <a:schemeClr val="accent2">
                    <a:lumMod val="20000"/>
                    <a:lumOff val="80000"/>
                  </a:schemeClr>
                </a:solidFill>
              </a:rPr>
              <a:t>Modifikasi adalah </a:t>
            </a:r>
            <a:r>
              <a:rPr lang="id-ID" sz="3000" dirty="0" smtClean="0">
                <a:solidFill>
                  <a:schemeClr val="accent2">
                    <a:lumMod val="20000"/>
                    <a:lumOff val="80000"/>
                  </a:schemeClr>
                </a:solidFill>
              </a:rPr>
              <a:t>satu </a:t>
            </a:r>
            <a:r>
              <a:rPr lang="id-ID" sz="3000" dirty="0">
                <a:solidFill>
                  <a:schemeClr val="accent2">
                    <a:lumMod val="20000"/>
                    <a:lumOff val="80000"/>
                  </a:schemeClr>
                </a:solidFill>
              </a:rPr>
              <a:t>bentuk </a:t>
            </a:r>
            <a:r>
              <a:rPr lang="id-ID" sz="3000" dirty="0" smtClean="0">
                <a:solidFill>
                  <a:schemeClr val="accent2">
                    <a:lumMod val="20000"/>
                    <a:lumOff val="80000"/>
                  </a:schemeClr>
                </a:solidFill>
              </a:rPr>
              <a:t>serangan dengan cara menangkap pesan dari </a:t>
            </a:r>
            <a:r>
              <a:rPr lang="id-ID" sz="3000" dirty="0" err="1" smtClean="0">
                <a:solidFill>
                  <a:schemeClr val="accent2">
                    <a:lumMod val="20000"/>
                    <a:lumOff val="80000"/>
                  </a:schemeClr>
                </a:solidFill>
              </a:rPr>
              <a:t>user</a:t>
            </a:r>
            <a:r>
              <a:rPr lang="id-ID" sz="3000" dirty="0" smtClean="0">
                <a:solidFill>
                  <a:schemeClr val="accent2">
                    <a:lumMod val="20000"/>
                    <a:lumOff val="80000"/>
                  </a:schemeClr>
                </a:solidFill>
              </a:rPr>
              <a:t> A kemudian dimodifikasi dan dikirimkan kepada </a:t>
            </a:r>
            <a:r>
              <a:rPr lang="id-ID" sz="3000" dirty="0" err="1" smtClean="0">
                <a:solidFill>
                  <a:schemeClr val="accent2">
                    <a:lumMod val="20000"/>
                    <a:lumOff val="80000"/>
                  </a:schemeClr>
                </a:solidFill>
              </a:rPr>
              <a:t>user</a:t>
            </a:r>
            <a:r>
              <a:rPr lang="id-ID" sz="3000" dirty="0" smtClean="0">
                <a:solidFill>
                  <a:schemeClr val="accent2">
                    <a:lumMod val="20000"/>
                    <a:lumOff val="80000"/>
                  </a:schemeClr>
                </a:solidFill>
              </a:rPr>
              <a:t> B.</a:t>
            </a:r>
            <a:r>
              <a:rPr lang="id-ID" sz="3000" b="1" dirty="0" smtClean="0">
                <a:solidFill>
                  <a:schemeClr val="accent2">
                    <a:lumMod val="20000"/>
                    <a:lumOff val="80000"/>
                  </a:schemeClr>
                </a:solidFill>
              </a:rPr>
              <a:t>  </a:t>
            </a:r>
          </a:p>
          <a:p>
            <a:pPr algn="just"/>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r>
              <a:rPr lang="id-ID" sz="3000" b="1" dirty="0" smtClean="0">
                <a:solidFill>
                  <a:schemeClr val="accent2">
                    <a:lumMod val="20000"/>
                    <a:lumOff val="80000"/>
                  </a:schemeClr>
                </a:solidFill>
              </a:rPr>
              <a:t>  </a:t>
            </a:r>
            <a:r>
              <a:rPr lang="id-ID" sz="3000" dirty="0" smtClean="0">
                <a:solidFill>
                  <a:schemeClr val="accent2">
                    <a:lumMod val="20000"/>
                    <a:lumOff val="80000"/>
                  </a:schemeClr>
                </a:solidFill>
              </a:rPr>
              <a:t> </a:t>
            </a:r>
            <a:endParaRPr lang="en-US" sz="3000" dirty="0">
              <a:solidFill>
                <a:schemeClr val="accent2">
                  <a:lumMod val="20000"/>
                  <a:lumOff val="8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537" y="2467341"/>
            <a:ext cx="8437915" cy="3758184"/>
          </a:xfrm>
          <a:prstGeom prst="rect">
            <a:avLst/>
          </a:prstGeom>
        </p:spPr>
      </p:pic>
      <p:sp>
        <p:nvSpPr>
          <p:cNvPr id="8" name="TextBox 7"/>
          <p:cNvSpPr txBox="1"/>
          <p:nvPr/>
        </p:nvSpPr>
        <p:spPr>
          <a:xfrm>
            <a:off x="4803955" y="3205919"/>
            <a:ext cx="2531078" cy="369332"/>
          </a:xfrm>
          <a:prstGeom prst="rect">
            <a:avLst/>
          </a:prstGeom>
          <a:noFill/>
        </p:spPr>
        <p:txBody>
          <a:bodyPr wrap="none" rtlCol="0">
            <a:spAutoFit/>
          </a:bodyPr>
          <a:lstStyle/>
          <a:p>
            <a:r>
              <a:rPr lang="id-ID" spc="600" dirty="0" smtClean="0">
                <a:solidFill>
                  <a:schemeClr val="bg1"/>
                </a:solidFill>
              </a:rPr>
              <a:t>MODIFICATION</a:t>
            </a:r>
            <a:endParaRPr lang="en-US" spc="600" dirty="0">
              <a:solidFill>
                <a:schemeClr val="bg1"/>
              </a:solidFill>
            </a:endParaRPr>
          </a:p>
        </p:txBody>
      </p:sp>
    </p:spTree>
    <p:extLst>
      <p:ext uri="{BB962C8B-B14F-4D97-AF65-F5344CB8AC3E}">
        <p14:creationId xmlns:p14="http://schemas.microsoft.com/office/powerpoint/2010/main" val="3803160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91548"/>
            <a:ext cx="11158331" cy="646331"/>
          </a:xfrm>
          <a:prstGeom prst="rect">
            <a:avLst/>
          </a:prstGeom>
          <a:solidFill>
            <a:srgbClr val="C00000">
              <a:alpha val="75000"/>
            </a:srgbClr>
          </a:solidFill>
        </p:spPr>
        <p:txBody>
          <a:bodyPr wrap="square" rtlCol="0">
            <a:spAutoFit/>
          </a:bodyPr>
          <a:lstStyle/>
          <a:p>
            <a:pPr lvl="0" algn="ctr"/>
            <a:r>
              <a:rPr lang="en-US" sz="3600" b="1" spc="1000" dirty="0">
                <a:solidFill>
                  <a:schemeClr val="accent2">
                    <a:lumMod val="20000"/>
                    <a:lumOff val="80000"/>
                  </a:schemeClr>
                </a:solidFill>
              </a:rPr>
              <a:t>ANCAMAN </a:t>
            </a:r>
            <a:r>
              <a:rPr lang="en-US" sz="3600" b="1" spc="1000" dirty="0" smtClean="0">
                <a:solidFill>
                  <a:schemeClr val="accent2">
                    <a:lumMod val="20000"/>
                    <a:lumOff val="80000"/>
                  </a:schemeClr>
                </a:solidFill>
              </a:rPr>
              <a:t>KEAMANAN</a:t>
            </a:r>
            <a:endParaRPr lang="en-US" sz="3600" b="1" spc="1000" dirty="0">
              <a:solidFill>
                <a:schemeClr val="accent2">
                  <a:lumMod val="20000"/>
                  <a:lumOff val="80000"/>
                </a:schemeClr>
              </a:solidFill>
            </a:endParaRPr>
          </a:p>
        </p:txBody>
      </p:sp>
      <p:sp>
        <p:nvSpPr>
          <p:cNvPr id="7" name="TextBox 6"/>
          <p:cNvSpPr txBox="1"/>
          <p:nvPr/>
        </p:nvSpPr>
        <p:spPr>
          <a:xfrm>
            <a:off x="490330" y="1066801"/>
            <a:ext cx="11158331" cy="4708981"/>
          </a:xfrm>
          <a:prstGeom prst="rect">
            <a:avLst/>
          </a:prstGeom>
          <a:solidFill>
            <a:srgbClr val="C00000">
              <a:alpha val="75000"/>
            </a:srgbClr>
          </a:solidFill>
        </p:spPr>
        <p:txBody>
          <a:bodyPr wrap="square" rtlCol="0">
            <a:spAutoFit/>
          </a:bodyPr>
          <a:lstStyle/>
          <a:p>
            <a:pPr algn="just"/>
            <a:r>
              <a:rPr lang="id-ID" sz="3000" b="1" dirty="0" err="1" smtClean="0">
                <a:solidFill>
                  <a:schemeClr val="accent2">
                    <a:lumMod val="20000"/>
                    <a:lumOff val="80000"/>
                  </a:schemeClr>
                </a:solidFill>
              </a:rPr>
              <a:t>Fabrication</a:t>
            </a:r>
            <a:r>
              <a:rPr lang="id-ID" sz="3000" b="1" dirty="0" smtClean="0">
                <a:solidFill>
                  <a:schemeClr val="accent2">
                    <a:lumMod val="20000"/>
                    <a:lumOff val="80000"/>
                  </a:schemeClr>
                </a:solidFill>
              </a:rPr>
              <a:t> </a:t>
            </a:r>
            <a:r>
              <a:rPr lang="id-ID" sz="3000" b="1" dirty="0">
                <a:solidFill>
                  <a:schemeClr val="accent2">
                    <a:lumMod val="20000"/>
                    <a:lumOff val="80000"/>
                  </a:schemeClr>
                </a:solidFill>
              </a:rPr>
              <a:t>: </a:t>
            </a:r>
            <a:r>
              <a:rPr lang="id-ID" sz="3000" dirty="0" err="1">
                <a:solidFill>
                  <a:schemeClr val="accent2">
                    <a:lumMod val="20000"/>
                    <a:lumOff val="80000"/>
                  </a:schemeClr>
                </a:solidFill>
              </a:rPr>
              <a:t>Fabrikasi</a:t>
            </a:r>
            <a:r>
              <a:rPr lang="id-ID" sz="3000" dirty="0">
                <a:solidFill>
                  <a:schemeClr val="accent2">
                    <a:lumMod val="20000"/>
                    <a:lumOff val="80000"/>
                  </a:schemeClr>
                </a:solidFill>
              </a:rPr>
              <a:t> adalah usaha penyerang untuk memberikan pesan palsu kepada </a:t>
            </a:r>
            <a:r>
              <a:rPr lang="id-ID" sz="3000" dirty="0" err="1" smtClean="0">
                <a:solidFill>
                  <a:schemeClr val="accent2">
                    <a:lumMod val="20000"/>
                    <a:lumOff val="80000"/>
                  </a:schemeClr>
                </a:solidFill>
              </a:rPr>
              <a:t>user</a:t>
            </a:r>
            <a:r>
              <a:rPr lang="id-ID" sz="3000" dirty="0" smtClean="0">
                <a:solidFill>
                  <a:schemeClr val="accent2">
                    <a:lumMod val="20000"/>
                    <a:lumOff val="80000"/>
                  </a:schemeClr>
                </a:solidFill>
              </a:rPr>
              <a:t> yang menjadi target. </a:t>
            </a:r>
          </a:p>
          <a:p>
            <a:endParaRPr lang="id-ID" sz="3000" b="1" dirty="0" smtClean="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endParaRPr lang="id-ID" sz="3000" b="1" dirty="0" smtClean="0">
              <a:solidFill>
                <a:schemeClr val="accent2">
                  <a:lumMod val="20000"/>
                  <a:lumOff val="80000"/>
                </a:schemeClr>
              </a:solidFill>
            </a:endParaRPr>
          </a:p>
          <a:p>
            <a:endParaRPr lang="id-ID" sz="3000" b="1" dirty="0">
              <a:solidFill>
                <a:schemeClr val="accent2">
                  <a:lumMod val="20000"/>
                  <a:lumOff val="80000"/>
                </a:schemeClr>
              </a:solidFill>
            </a:endParaRPr>
          </a:p>
          <a:p>
            <a:r>
              <a:rPr lang="id-ID" sz="3000" b="1" dirty="0" smtClean="0">
                <a:solidFill>
                  <a:schemeClr val="accent2">
                    <a:lumMod val="20000"/>
                    <a:lumOff val="80000"/>
                  </a:schemeClr>
                </a:solidFill>
              </a:rPr>
              <a:t>  </a:t>
            </a:r>
            <a:r>
              <a:rPr lang="id-ID" sz="3000" dirty="0" smtClean="0">
                <a:solidFill>
                  <a:schemeClr val="accent2">
                    <a:lumMod val="20000"/>
                    <a:lumOff val="80000"/>
                  </a:schemeClr>
                </a:solidFill>
              </a:rPr>
              <a:t> </a:t>
            </a:r>
            <a:endParaRPr lang="en-US" sz="3000" dirty="0">
              <a:solidFill>
                <a:schemeClr val="accent2">
                  <a:lumMod val="20000"/>
                  <a:lumOff val="8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37" y="2185986"/>
            <a:ext cx="8437915" cy="3758184"/>
          </a:xfrm>
          <a:prstGeom prst="rect">
            <a:avLst/>
          </a:prstGeom>
        </p:spPr>
      </p:pic>
      <p:sp>
        <p:nvSpPr>
          <p:cNvPr id="8" name="TextBox 7"/>
          <p:cNvSpPr txBox="1"/>
          <p:nvPr/>
        </p:nvSpPr>
        <p:spPr>
          <a:xfrm>
            <a:off x="4932259" y="2924565"/>
            <a:ext cx="2274469" cy="369332"/>
          </a:xfrm>
          <a:prstGeom prst="rect">
            <a:avLst/>
          </a:prstGeom>
          <a:noFill/>
        </p:spPr>
        <p:txBody>
          <a:bodyPr wrap="none" rtlCol="0">
            <a:spAutoFit/>
          </a:bodyPr>
          <a:lstStyle/>
          <a:p>
            <a:r>
              <a:rPr lang="id-ID" spc="600" dirty="0" smtClean="0">
                <a:solidFill>
                  <a:schemeClr val="bg1"/>
                </a:solidFill>
              </a:rPr>
              <a:t>FABRICATION</a:t>
            </a:r>
            <a:endParaRPr lang="en-US" spc="600" dirty="0">
              <a:solidFill>
                <a:schemeClr val="bg1"/>
              </a:solidFill>
            </a:endParaRPr>
          </a:p>
        </p:txBody>
      </p:sp>
    </p:spTree>
    <p:extLst>
      <p:ext uri="{BB962C8B-B14F-4D97-AF65-F5344CB8AC3E}">
        <p14:creationId xmlns:p14="http://schemas.microsoft.com/office/powerpoint/2010/main" val="731020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91548"/>
            <a:ext cx="11158331" cy="646331"/>
          </a:xfrm>
          <a:prstGeom prst="rect">
            <a:avLst/>
          </a:prstGeom>
          <a:solidFill>
            <a:schemeClr val="accent6">
              <a:lumMod val="50000"/>
              <a:alpha val="75000"/>
            </a:schemeClr>
          </a:solidFill>
        </p:spPr>
        <p:txBody>
          <a:bodyPr wrap="square" rtlCol="0">
            <a:spAutoFit/>
          </a:bodyPr>
          <a:lstStyle/>
          <a:p>
            <a:pPr lvl="0" algn="ctr"/>
            <a:r>
              <a:rPr lang="en-US" sz="3600" b="1" spc="500" dirty="0" smtClean="0">
                <a:solidFill>
                  <a:schemeClr val="accent6">
                    <a:lumMod val="20000"/>
                    <a:lumOff val="80000"/>
                  </a:schemeClr>
                </a:solidFill>
              </a:rPr>
              <a:t>METODE PENCEGAHAN</a:t>
            </a:r>
            <a:endParaRPr lang="en-US" sz="3600" b="1" spc="500" dirty="0">
              <a:solidFill>
                <a:schemeClr val="accent6">
                  <a:lumMod val="20000"/>
                  <a:lumOff val="80000"/>
                </a:schemeClr>
              </a:solidFill>
            </a:endParaRPr>
          </a:p>
        </p:txBody>
      </p:sp>
      <p:sp>
        <p:nvSpPr>
          <p:cNvPr id="7" name="TextBox 6"/>
          <p:cNvSpPr txBox="1"/>
          <p:nvPr/>
        </p:nvSpPr>
        <p:spPr>
          <a:xfrm>
            <a:off x="490330" y="1066801"/>
            <a:ext cx="11158331" cy="4893647"/>
          </a:xfrm>
          <a:prstGeom prst="rect">
            <a:avLst/>
          </a:prstGeom>
          <a:solidFill>
            <a:schemeClr val="accent6">
              <a:lumMod val="50000"/>
              <a:alpha val="75000"/>
            </a:schemeClr>
          </a:solidFill>
        </p:spPr>
        <p:txBody>
          <a:bodyPr wrap="square" rtlCol="0">
            <a:spAutoFit/>
          </a:bodyPr>
          <a:lstStyle/>
          <a:p>
            <a:pPr lvl="0" algn="just"/>
            <a:r>
              <a:rPr lang="en-US" sz="3200" b="1" dirty="0">
                <a:solidFill>
                  <a:schemeClr val="accent6">
                    <a:lumMod val="20000"/>
                    <a:lumOff val="80000"/>
                  </a:schemeClr>
                </a:solidFill>
              </a:rPr>
              <a:t>Security</a:t>
            </a:r>
            <a:r>
              <a:rPr lang="id-ID" sz="3200" b="1" dirty="0">
                <a:solidFill>
                  <a:schemeClr val="accent6">
                    <a:lumMod val="20000"/>
                    <a:lumOff val="80000"/>
                  </a:schemeClr>
                </a:solidFill>
              </a:rPr>
              <a:t> </a:t>
            </a:r>
            <a:r>
              <a:rPr lang="id-ID" sz="3200" b="1" dirty="0" smtClean="0">
                <a:solidFill>
                  <a:schemeClr val="accent6">
                    <a:lumMod val="20000"/>
                    <a:lumOff val="80000"/>
                  </a:schemeClr>
                </a:solidFill>
              </a:rPr>
              <a:t>Level 0 </a:t>
            </a:r>
            <a:r>
              <a:rPr lang="id-ID" sz="3200" b="1" dirty="0">
                <a:solidFill>
                  <a:schemeClr val="accent6">
                    <a:lumMod val="20000"/>
                    <a:lumOff val="80000"/>
                  </a:schemeClr>
                </a:solidFill>
              </a:rPr>
              <a:t>: </a:t>
            </a:r>
            <a:r>
              <a:rPr lang="en-US" sz="3200" i="1" dirty="0" smtClean="0">
                <a:solidFill>
                  <a:schemeClr val="accent6">
                    <a:lumMod val="20000"/>
                    <a:lumOff val="80000"/>
                  </a:schemeClr>
                </a:solidFill>
              </a:rPr>
              <a:t>Physical Security </a:t>
            </a:r>
            <a:r>
              <a:rPr lang="id-ID" sz="3200" dirty="0" smtClean="0">
                <a:solidFill>
                  <a:schemeClr val="accent6">
                    <a:lumMod val="20000"/>
                    <a:lumOff val="80000"/>
                  </a:schemeClr>
                </a:solidFill>
              </a:rPr>
              <a:t>merupakan </a:t>
            </a:r>
            <a:r>
              <a:rPr lang="id-ID" sz="3200" dirty="0">
                <a:solidFill>
                  <a:schemeClr val="accent6">
                    <a:lumMod val="20000"/>
                    <a:lumOff val="80000"/>
                  </a:schemeClr>
                </a:solidFill>
              </a:rPr>
              <a:t>keamanan tingkat awal. </a:t>
            </a:r>
            <a:r>
              <a:rPr lang="id-ID" sz="3200" dirty="0" smtClean="0">
                <a:solidFill>
                  <a:schemeClr val="accent6">
                    <a:lumMod val="20000"/>
                    <a:lumOff val="80000"/>
                  </a:schemeClr>
                </a:solidFill>
              </a:rPr>
              <a:t>Berhubungan dengan Letak Lokasi dan Desain Ruangan. </a:t>
            </a:r>
          </a:p>
          <a:p>
            <a:pPr lvl="0"/>
            <a:endParaRPr lang="en-US" sz="800" dirty="0" smtClean="0">
              <a:solidFill>
                <a:schemeClr val="accent6">
                  <a:lumMod val="20000"/>
                  <a:lumOff val="80000"/>
                </a:schemeClr>
              </a:solidFill>
            </a:endParaRPr>
          </a:p>
          <a:p>
            <a:pPr lvl="0" algn="just"/>
            <a:r>
              <a:rPr lang="en-US" sz="3200" b="1" dirty="0" smtClean="0">
                <a:solidFill>
                  <a:schemeClr val="accent6">
                    <a:lumMod val="20000"/>
                    <a:lumOff val="80000"/>
                  </a:schemeClr>
                </a:solidFill>
              </a:rPr>
              <a:t>Security</a:t>
            </a:r>
            <a:r>
              <a:rPr lang="id-ID" sz="3200" b="1" dirty="0" smtClean="0">
                <a:solidFill>
                  <a:schemeClr val="accent6">
                    <a:lumMod val="20000"/>
                    <a:lumOff val="80000"/>
                  </a:schemeClr>
                </a:solidFill>
              </a:rPr>
              <a:t> Level 1 : </a:t>
            </a:r>
            <a:r>
              <a:rPr lang="id-ID" sz="3200" dirty="0" smtClean="0">
                <a:solidFill>
                  <a:schemeClr val="accent6">
                    <a:lumMod val="20000"/>
                    <a:lumOff val="80000"/>
                  </a:schemeClr>
                </a:solidFill>
              </a:rPr>
              <a:t>Terdiri dari </a:t>
            </a:r>
            <a:r>
              <a:rPr lang="en-US" sz="3200" i="1" dirty="0" smtClean="0">
                <a:solidFill>
                  <a:schemeClr val="accent6">
                    <a:lumMod val="20000"/>
                    <a:lumOff val="80000"/>
                  </a:schemeClr>
                </a:solidFill>
              </a:rPr>
              <a:t>Application Security</a:t>
            </a:r>
            <a:r>
              <a:rPr lang="id-ID" sz="3200" dirty="0" smtClean="0">
                <a:solidFill>
                  <a:schemeClr val="accent6">
                    <a:lumMod val="20000"/>
                    <a:lumOff val="80000"/>
                  </a:schemeClr>
                </a:solidFill>
              </a:rPr>
              <a:t>, </a:t>
            </a:r>
            <a:r>
              <a:rPr lang="en-US" sz="3200" i="1" dirty="0" smtClean="0">
                <a:solidFill>
                  <a:schemeClr val="accent6">
                    <a:lumMod val="20000"/>
                    <a:lumOff val="80000"/>
                  </a:schemeClr>
                </a:solidFill>
              </a:rPr>
              <a:t>Database Security</a:t>
            </a:r>
            <a:r>
              <a:rPr lang="id-ID" sz="3200" i="1" dirty="0" smtClean="0">
                <a:solidFill>
                  <a:schemeClr val="accent6">
                    <a:lumMod val="20000"/>
                    <a:lumOff val="80000"/>
                  </a:schemeClr>
                </a:solidFill>
              </a:rPr>
              <a:t>, Data </a:t>
            </a:r>
            <a:r>
              <a:rPr lang="en-US" sz="3200" i="1" dirty="0" smtClean="0">
                <a:solidFill>
                  <a:schemeClr val="accent6">
                    <a:lumMod val="20000"/>
                    <a:lumOff val="80000"/>
                  </a:schemeClr>
                </a:solidFill>
              </a:rPr>
              <a:t>Security</a:t>
            </a:r>
            <a:r>
              <a:rPr lang="id-ID" sz="3200" dirty="0">
                <a:solidFill>
                  <a:schemeClr val="accent6">
                    <a:lumMod val="20000"/>
                    <a:lumOff val="80000"/>
                  </a:schemeClr>
                </a:solidFill>
              </a:rPr>
              <a:t> </a:t>
            </a:r>
            <a:r>
              <a:rPr lang="id-ID" sz="3200" dirty="0" smtClean="0">
                <a:solidFill>
                  <a:schemeClr val="accent6">
                    <a:lumMod val="20000"/>
                    <a:lumOff val="80000"/>
                  </a:schemeClr>
                </a:solidFill>
              </a:rPr>
              <a:t>dan </a:t>
            </a:r>
            <a:r>
              <a:rPr lang="en-US" sz="3200" i="1" dirty="0" smtClean="0">
                <a:solidFill>
                  <a:schemeClr val="accent6">
                    <a:lumMod val="20000"/>
                    <a:lumOff val="80000"/>
                  </a:schemeClr>
                </a:solidFill>
              </a:rPr>
              <a:t>Device Security</a:t>
            </a:r>
            <a:r>
              <a:rPr lang="en-US" sz="3200" dirty="0" smtClean="0">
                <a:solidFill>
                  <a:schemeClr val="accent6">
                    <a:lumMod val="20000"/>
                    <a:lumOff val="80000"/>
                  </a:schemeClr>
                </a:solidFill>
              </a:rPr>
              <a:t>.</a:t>
            </a:r>
            <a:endParaRPr lang="id-ID" sz="3200" dirty="0" smtClean="0">
              <a:solidFill>
                <a:schemeClr val="accent6">
                  <a:lumMod val="20000"/>
                  <a:lumOff val="80000"/>
                </a:schemeClr>
              </a:solidFill>
            </a:endParaRPr>
          </a:p>
          <a:p>
            <a:pPr lvl="0" algn="just"/>
            <a:endParaRPr lang="id-ID" sz="800" dirty="0">
              <a:solidFill>
                <a:schemeClr val="accent6">
                  <a:lumMod val="20000"/>
                  <a:lumOff val="80000"/>
                </a:schemeClr>
              </a:solidFill>
            </a:endParaRPr>
          </a:p>
          <a:p>
            <a:pPr lvl="0" algn="just"/>
            <a:r>
              <a:rPr lang="en-US" sz="3200" b="1" dirty="0" smtClean="0">
                <a:solidFill>
                  <a:schemeClr val="accent6">
                    <a:lumMod val="20000"/>
                    <a:lumOff val="80000"/>
                  </a:schemeClr>
                </a:solidFill>
              </a:rPr>
              <a:t>Security</a:t>
            </a:r>
            <a:r>
              <a:rPr lang="id-ID" sz="3200" b="1" dirty="0" smtClean="0">
                <a:solidFill>
                  <a:schemeClr val="accent6">
                    <a:lumMod val="20000"/>
                    <a:lumOff val="80000"/>
                  </a:schemeClr>
                </a:solidFill>
              </a:rPr>
              <a:t> Level 2 : </a:t>
            </a:r>
            <a:r>
              <a:rPr lang="en-US" sz="3200" i="1" dirty="0" smtClean="0">
                <a:solidFill>
                  <a:schemeClr val="accent6">
                    <a:lumMod val="20000"/>
                    <a:lumOff val="80000"/>
                  </a:schemeClr>
                </a:solidFill>
              </a:rPr>
              <a:t>Network Security</a:t>
            </a:r>
            <a:r>
              <a:rPr lang="id-ID" sz="3200" i="1" dirty="0" smtClean="0">
                <a:solidFill>
                  <a:schemeClr val="accent6">
                    <a:lumMod val="20000"/>
                    <a:lumOff val="80000"/>
                  </a:schemeClr>
                </a:solidFill>
              </a:rPr>
              <a:t> </a:t>
            </a:r>
            <a:r>
              <a:rPr lang="id-ID" sz="3200" dirty="0" smtClean="0">
                <a:solidFill>
                  <a:schemeClr val="accent6">
                    <a:lumMod val="20000"/>
                    <a:lumOff val="80000"/>
                  </a:schemeClr>
                </a:solidFill>
              </a:rPr>
              <a:t> merupakan </a:t>
            </a:r>
            <a:r>
              <a:rPr lang="fi-FI" sz="3200" dirty="0" smtClean="0">
                <a:solidFill>
                  <a:schemeClr val="accent6">
                    <a:lumMod val="20000"/>
                    <a:lumOff val="80000"/>
                  </a:schemeClr>
                </a:solidFill>
              </a:rPr>
              <a:t>keamanan </a:t>
            </a:r>
            <a:r>
              <a:rPr lang="fi-FI" sz="3200" dirty="0">
                <a:solidFill>
                  <a:schemeClr val="accent6">
                    <a:lumMod val="20000"/>
                    <a:lumOff val="80000"/>
                  </a:schemeClr>
                </a:solidFill>
              </a:rPr>
              <a:t>dari segi </a:t>
            </a:r>
            <a:r>
              <a:rPr lang="fi-FI" sz="3200" dirty="0" smtClean="0">
                <a:solidFill>
                  <a:schemeClr val="accent6">
                    <a:lumMod val="20000"/>
                    <a:lumOff val="80000"/>
                  </a:schemeClr>
                </a:solidFill>
              </a:rPr>
              <a:t>jaringan</a:t>
            </a:r>
            <a:r>
              <a:rPr lang="id-ID" sz="3200" dirty="0" smtClean="0">
                <a:solidFill>
                  <a:schemeClr val="accent6">
                    <a:lumMod val="20000"/>
                    <a:lumOff val="80000"/>
                  </a:schemeClr>
                </a:solidFill>
              </a:rPr>
              <a:t> yang terhubung dengan </a:t>
            </a:r>
            <a:r>
              <a:rPr lang="en-US" sz="3200" dirty="0" smtClean="0">
                <a:solidFill>
                  <a:schemeClr val="accent6">
                    <a:lumMod val="20000"/>
                    <a:lumOff val="80000"/>
                  </a:schemeClr>
                </a:solidFill>
              </a:rPr>
              <a:t>system</a:t>
            </a:r>
            <a:r>
              <a:rPr lang="id-ID" sz="3200" dirty="0" smtClean="0">
                <a:solidFill>
                  <a:schemeClr val="accent6">
                    <a:lumMod val="20000"/>
                    <a:lumOff val="80000"/>
                  </a:schemeClr>
                </a:solidFill>
              </a:rPr>
              <a:t>. </a:t>
            </a:r>
            <a:endParaRPr lang="id-ID" sz="3200" dirty="0">
              <a:solidFill>
                <a:schemeClr val="accent6">
                  <a:lumMod val="20000"/>
                  <a:lumOff val="80000"/>
                </a:schemeClr>
              </a:solidFill>
            </a:endParaRPr>
          </a:p>
          <a:p>
            <a:pPr lvl="0" algn="just"/>
            <a:endParaRPr lang="en-US" sz="800" b="1" dirty="0">
              <a:solidFill>
                <a:schemeClr val="accent6">
                  <a:lumMod val="20000"/>
                  <a:lumOff val="80000"/>
                </a:schemeClr>
              </a:solidFill>
            </a:endParaRPr>
          </a:p>
          <a:p>
            <a:pPr lvl="0" algn="just"/>
            <a:r>
              <a:rPr lang="en-US" sz="3200" b="1" dirty="0">
                <a:solidFill>
                  <a:schemeClr val="accent6">
                    <a:lumMod val="20000"/>
                    <a:lumOff val="80000"/>
                  </a:schemeClr>
                </a:solidFill>
              </a:rPr>
              <a:t>Security</a:t>
            </a:r>
            <a:r>
              <a:rPr lang="id-ID" sz="3200" b="1" dirty="0">
                <a:solidFill>
                  <a:schemeClr val="accent6">
                    <a:lumMod val="20000"/>
                    <a:lumOff val="80000"/>
                  </a:schemeClr>
                </a:solidFill>
              </a:rPr>
              <a:t> Level 3 : </a:t>
            </a:r>
            <a:r>
              <a:rPr lang="en-US" sz="3200" i="1" dirty="0" smtClean="0">
                <a:solidFill>
                  <a:schemeClr val="accent6">
                    <a:lumMod val="20000"/>
                    <a:lumOff val="80000"/>
                  </a:schemeClr>
                </a:solidFill>
              </a:rPr>
              <a:t>Information Security</a:t>
            </a:r>
            <a:r>
              <a:rPr lang="id-ID" sz="3200" b="1" dirty="0" smtClean="0">
                <a:solidFill>
                  <a:schemeClr val="accent6">
                    <a:lumMod val="20000"/>
                    <a:lumOff val="80000"/>
                  </a:schemeClr>
                </a:solidFill>
              </a:rPr>
              <a:t> </a:t>
            </a:r>
            <a:r>
              <a:rPr lang="id-ID" sz="3200" dirty="0" smtClean="0">
                <a:solidFill>
                  <a:schemeClr val="accent6">
                    <a:lumMod val="20000"/>
                    <a:lumOff val="80000"/>
                  </a:schemeClr>
                </a:solidFill>
              </a:rPr>
              <a:t>merupakan keamanan tingkat akhir, berhubungan dengan informasi-informasi sensitif seperti </a:t>
            </a:r>
            <a:r>
              <a:rPr lang="id-ID" sz="3200" dirty="0">
                <a:solidFill>
                  <a:schemeClr val="accent6">
                    <a:lumMod val="20000"/>
                    <a:lumOff val="80000"/>
                  </a:schemeClr>
                </a:solidFill>
              </a:rPr>
              <a:t>kata </a:t>
            </a:r>
            <a:r>
              <a:rPr lang="id-ID" sz="3200" dirty="0" smtClean="0">
                <a:solidFill>
                  <a:schemeClr val="accent6">
                    <a:lumMod val="20000"/>
                    <a:lumOff val="80000"/>
                  </a:schemeClr>
                </a:solidFill>
              </a:rPr>
              <a:t>sandi dan dokumen-dokumen penting lainnya.</a:t>
            </a:r>
            <a:endParaRPr lang="en-US" sz="3200" dirty="0">
              <a:solidFill>
                <a:schemeClr val="accent6">
                  <a:lumMod val="20000"/>
                  <a:lumOff val="80000"/>
                </a:schemeClr>
              </a:solidFill>
            </a:endParaRPr>
          </a:p>
        </p:txBody>
      </p:sp>
    </p:spTree>
    <p:extLst>
      <p:ext uri="{BB962C8B-B14F-4D97-AF65-F5344CB8AC3E}">
        <p14:creationId xmlns:p14="http://schemas.microsoft.com/office/powerpoint/2010/main" val="342438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490330" y="291548"/>
            <a:ext cx="11158331" cy="646331"/>
          </a:xfrm>
          <a:prstGeom prst="rect">
            <a:avLst/>
          </a:prstGeom>
          <a:solidFill>
            <a:schemeClr val="accent6">
              <a:lumMod val="50000"/>
              <a:alpha val="75000"/>
            </a:schemeClr>
          </a:solidFill>
        </p:spPr>
        <p:txBody>
          <a:bodyPr wrap="square" rtlCol="0">
            <a:spAutoFit/>
          </a:bodyPr>
          <a:lstStyle/>
          <a:p>
            <a:pPr lvl="0" algn="ctr"/>
            <a:r>
              <a:rPr lang="en-US" sz="3600" b="1" spc="500" dirty="0" smtClean="0">
                <a:ln>
                  <a:solidFill>
                    <a:schemeClr val="bg1"/>
                  </a:solidFill>
                </a:ln>
                <a:solidFill>
                  <a:schemeClr val="accent6">
                    <a:lumMod val="20000"/>
                    <a:lumOff val="80000"/>
                  </a:schemeClr>
                </a:solidFill>
              </a:rPr>
              <a:t>METODE PENCEGAHAN</a:t>
            </a:r>
            <a:endParaRPr lang="en-US" sz="3600" b="1" spc="500" dirty="0">
              <a:ln>
                <a:solidFill>
                  <a:schemeClr val="bg1"/>
                </a:solidFill>
              </a:ln>
              <a:solidFill>
                <a:schemeClr val="accent6">
                  <a:lumMod val="20000"/>
                  <a:lumOff val="80000"/>
                </a:schemeClr>
              </a:solidFill>
            </a:endParaRPr>
          </a:p>
        </p:txBody>
      </p:sp>
      <p:grpSp>
        <p:nvGrpSpPr>
          <p:cNvPr id="3" name="Group 2"/>
          <p:cNvGrpSpPr/>
          <p:nvPr/>
        </p:nvGrpSpPr>
        <p:grpSpPr>
          <a:xfrm>
            <a:off x="1960709" y="1732298"/>
            <a:ext cx="8217572" cy="3647216"/>
            <a:chOff x="1840828" y="1858907"/>
            <a:chExt cx="8217572" cy="3647216"/>
          </a:xfrm>
        </p:grpSpPr>
        <p:sp>
          <p:nvSpPr>
            <p:cNvPr id="7" name="TextBox 6"/>
            <p:cNvSpPr txBox="1"/>
            <p:nvPr/>
          </p:nvSpPr>
          <p:spPr>
            <a:xfrm>
              <a:off x="1840828" y="4921348"/>
              <a:ext cx="8217572" cy="584775"/>
            </a:xfrm>
            <a:prstGeom prst="rect">
              <a:avLst/>
            </a:prstGeom>
            <a:solidFill>
              <a:schemeClr val="accent6">
                <a:lumMod val="50000"/>
              </a:schemeClr>
            </a:solidFill>
          </p:spPr>
          <p:txBody>
            <a:bodyPr wrap="square" rtlCol="0">
              <a:spAutoFit/>
            </a:bodyPr>
            <a:lstStyle/>
            <a:p>
              <a:pPr lvl="0" algn="ctr"/>
              <a:r>
                <a:rPr lang="id-ID" sz="3200" dirty="0" smtClean="0">
                  <a:solidFill>
                    <a:schemeClr val="accent6">
                      <a:lumMod val="20000"/>
                      <a:lumOff val="80000"/>
                    </a:schemeClr>
                  </a:solidFill>
                </a:rPr>
                <a:t>PHYSICAL SECURITY</a:t>
              </a:r>
              <a:endParaRPr lang="en-US" sz="3200" dirty="0">
                <a:solidFill>
                  <a:schemeClr val="accent6">
                    <a:lumMod val="20000"/>
                    <a:lumOff val="80000"/>
                  </a:schemeClr>
                </a:solidFill>
              </a:endParaRPr>
            </a:p>
          </p:txBody>
        </p:sp>
        <p:sp>
          <p:nvSpPr>
            <p:cNvPr id="5" name="TextBox 4"/>
            <p:cNvSpPr txBox="1"/>
            <p:nvPr/>
          </p:nvSpPr>
          <p:spPr>
            <a:xfrm>
              <a:off x="1840828" y="3249248"/>
              <a:ext cx="8217572" cy="1569660"/>
            </a:xfrm>
            <a:prstGeom prst="rect">
              <a:avLst/>
            </a:prstGeom>
            <a:solidFill>
              <a:schemeClr val="accent6">
                <a:lumMod val="50000"/>
              </a:schemeClr>
            </a:solidFill>
          </p:spPr>
          <p:txBody>
            <a:bodyPr wrap="square" rtlCol="0">
              <a:spAutoFit/>
            </a:bodyPr>
            <a:lstStyle/>
            <a:p>
              <a:pPr lvl="0" algn="ctr"/>
              <a:endParaRPr lang="id-ID" sz="3200" dirty="0">
                <a:solidFill>
                  <a:schemeClr val="accent6">
                    <a:lumMod val="20000"/>
                    <a:lumOff val="80000"/>
                  </a:schemeClr>
                </a:solidFill>
              </a:endParaRPr>
            </a:p>
            <a:p>
              <a:pPr lvl="0" algn="ctr"/>
              <a:endParaRPr lang="id-ID" sz="3200" dirty="0" smtClean="0">
                <a:solidFill>
                  <a:schemeClr val="accent6">
                    <a:lumMod val="20000"/>
                    <a:lumOff val="80000"/>
                  </a:schemeClr>
                </a:solidFill>
              </a:endParaRPr>
            </a:p>
            <a:p>
              <a:pPr lvl="0" algn="ctr"/>
              <a:endParaRPr lang="id-ID" sz="3200" dirty="0">
                <a:solidFill>
                  <a:schemeClr val="accent6">
                    <a:lumMod val="20000"/>
                    <a:lumOff val="80000"/>
                  </a:schemeClr>
                </a:solidFill>
              </a:endParaRPr>
            </a:p>
          </p:txBody>
        </p:sp>
        <p:sp>
          <p:nvSpPr>
            <p:cNvPr id="8" name="TextBox 7"/>
            <p:cNvSpPr txBox="1"/>
            <p:nvPr/>
          </p:nvSpPr>
          <p:spPr>
            <a:xfrm>
              <a:off x="1977274" y="3440578"/>
              <a:ext cx="3901134" cy="584775"/>
            </a:xfrm>
            <a:prstGeom prst="rect">
              <a:avLst/>
            </a:prstGeom>
            <a:solidFill>
              <a:schemeClr val="accent6">
                <a:lumMod val="50000"/>
              </a:schemeClr>
            </a:solidFill>
            <a:ln>
              <a:solidFill>
                <a:schemeClr val="bg1"/>
              </a:solidFill>
            </a:ln>
          </p:spPr>
          <p:txBody>
            <a:bodyPr wrap="square" rtlCol="0">
              <a:spAutoFit/>
            </a:bodyPr>
            <a:lstStyle/>
            <a:p>
              <a:pPr lvl="0" algn="ctr"/>
              <a:r>
                <a:rPr lang="id-ID" sz="3200" dirty="0" smtClean="0">
                  <a:solidFill>
                    <a:schemeClr val="accent6">
                      <a:lumMod val="20000"/>
                      <a:lumOff val="80000"/>
                    </a:schemeClr>
                  </a:solidFill>
                </a:rPr>
                <a:t>APLICATION SECURITY</a:t>
              </a:r>
              <a:endParaRPr lang="en-US" sz="3200" dirty="0">
                <a:solidFill>
                  <a:schemeClr val="accent6">
                    <a:lumMod val="20000"/>
                    <a:lumOff val="80000"/>
                  </a:schemeClr>
                </a:solidFill>
              </a:endParaRPr>
            </a:p>
          </p:txBody>
        </p:sp>
        <p:sp>
          <p:nvSpPr>
            <p:cNvPr id="9" name="TextBox 8"/>
            <p:cNvSpPr txBox="1"/>
            <p:nvPr/>
          </p:nvSpPr>
          <p:spPr>
            <a:xfrm>
              <a:off x="1977274" y="4131693"/>
              <a:ext cx="3901134" cy="584775"/>
            </a:xfrm>
            <a:prstGeom prst="rect">
              <a:avLst/>
            </a:prstGeom>
            <a:solidFill>
              <a:schemeClr val="accent6">
                <a:lumMod val="50000"/>
              </a:schemeClr>
            </a:solidFill>
            <a:ln>
              <a:solidFill>
                <a:schemeClr val="bg1"/>
              </a:solidFill>
            </a:ln>
          </p:spPr>
          <p:txBody>
            <a:bodyPr wrap="square" rtlCol="0">
              <a:spAutoFit/>
            </a:bodyPr>
            <a:lstStyle/>
            <a:p>
              <a:pPr lvl="0" algn="ctr"/>
              <a:r>
                <a:rPr lang="id-ID" sz="3200" dirty="0" smtClean="0">
                  <a:solidFill>
                    <a:schemeClr val="accent6">
                      <a:lumMod val="20000"/>
                      <a:lumOff val="80000"/>
                    </a:schemeClr>
                  </a:solidFill>
                </a:rPr>
                <a:t>DATABASE SECURITY</a:t>
              </a:r>
              <a:endParaRPr lang="en-US" sz="3200" dirty="0">
                <a:solidFill>
                  <a:schemeClr val="accent6">
                    <a:lumMod val="20000"/>
                    <a:lumOff val="80000"/>
                  </a:schemeClr>
                </a:solidFill>
              </a:endParaRPr>
            </a:p>
          </p:txBody>
        </p:sp>
        <p:sp>
          <p:nvSpPr>
            <p:cNvPr id="10" name="TextBox 9"/>
            <p:cNvSpPr txBox="1"/>
            <p:nvPr/>
          </p:nvSpPr>
          <p:spPr>
            <a:xfrm>
              <a:off x="6014855" y="3440577"/>
              <a:ext cx="3901134" cy="584775"/>
            </a:xfrm>
            <a:prstGeom prst="rect">
              <a:avLst/>
            </a:prstGeom>
            <a:solidFill>
              <a:schemeClr val="accent6">
                <a:lumMod val="50000"/>
              </a:schemeClr>
            </a:solidFill>
            <a:ln>
              <a:solidFill>
                <a:schemeClr val="bg1"/>
              </a:solidFill>
            </a:ln>
          </p:spPr>
          <p:txBody>
            <a:bodyPr wrap="square" rtlCol="0">
              <a:spAutoFit/>
            </a:bodyPr>
            <a:lstStyle/>
            <a:p>
              <a:pPr lvl="0" algn="ctr"/>
              <a:r>
                <a:rPr lang="id-ID" sz="3200" dirty="0" smtClean="0">
                  <a:solidFill>
                    <a:schemeClr val="accent6">
                      <a:lumMod val="20000"/>
                      <a:lumOff val="80000"/>
                    </a:schemeClr>
                  </a:solidFill>
                </a:rPr>
                <a:t>DEVICE SECURITY</a:t>
              </a:r>
              <a:endParaRPr lang="en-US" sz="3200" dirty="0">
                <a:solidFill>
                  <a:schemeClr val="accent6">
                    <a:lumMod val="20000"/>
                    <a:lumOff val="80000"/>
                  </a:schemeClr>
                </a:solidFill>
              </a:endParaRPr>
            </a:p>
          </p:txBody>
        </p:sp>
        <p:sp>
          <p:nvSpPr>
            <p:cNvPr id="11" name="TextBox 10"/>
            <p:cNvSpPr txBox="1"/>
            <p:nvPr/>
          </p:nvSpPr>
          <p:spPr>
            <a:xfrm>
              <a:off x="6014855" y="4119682"/>
              <a:ext cx="3901134" cy="584775"/>
            </a:xfrm>
            <a:prstGeom prst="rect">
              <a:avLst/>
            </a:prstGeom>
            <a:solidFill>
              <a:schemeClr val="accent6">
                <a:lumMod val="50000"/>
              </a:schemeClr>
            </a:solidFill>
            <a:ln>
              <a:solidFill>
                <a:schemeClr val="bg1"/>
              </a:solidFill>
            </a:ln>
          </p:spPr>
          <p:txBody>
            <a:bodyPr wrap="square" rtlCol="0">
              <a:spAutoFit/>
            </a:bodyPr>
            <a:lstStyle/>
            <a:p>
              <a:pPr lvl="0" algn="ctr"/>
              <a:r>
                <a:rPr lang="id-ID" sz="3200" dirty="0" smtClean="0">
                  <a:solidFill>
                    <a:schemeClr val="accent6">
                      <a:lumMod val="20000"/>
                      <a:lumOff val="80000"/>
                    </a:schemeClr>
                  </a:solidFill>
                </a:rPr>
                <a:t>DATA SECURITY</a:t>
              </a:r>
              <a:endParaRPr lang="en-US" sz="3200" dirty="0">
                <a:solidFill>
                  <a:schemeClr val="accent6">
                    <a:lumMod val="20000"/>
                    <a:lumOff val="80000"/>
                  </a:schemeClr>
                </a:solidFill>
              </a:endParaRPr>
            </a:p>
          </p:txBody>
        </p:sp>
        <p:sp>
          <p:nvSpPr>
            <p:cNvPr id="12" name="TextBox 11"/>
            <p:cNvSpPr txBox="1"/>
            <p:nvPr/>
          </p:nvSpPr>
          <p:spPr>
            <a:xfrm>
              <a:off x="1840828" y="2550022"/>
              <a:ext cx="8217572" cy="584775"/>
            </a:xfrm>
            <a:prstGeom prst="rect">
              <a:avLst/>
            </a:prstGeom>
            <a:solidFill>
              <a:schemeClr val="accent6">
                <a:lumMod val="50000"/>
              </a:schemeClr>
            </a:solidFill>
          </p:spPr>
          <p:txBody>
            <a:bodyPr wrap="square" rtlCol="0">
              <a:spAutoFit/>
            </a:bodyPr>
            <a:lstStyle/>
            <a:p>
              <a:pPr lvl="0" algn="ctr"/>
              <a:r>
                <a:rPr lang="id-ID" sz="3200" dirty="0" smtClean="0">
                  <a:solidFill>
                    <a:schemeClr val="accent6">
                      <a:lumMod val="20000"/>
                      <a:lumOff val="80000"/>
                    </a:schemeClr>
                  </a:solidFill>
                </a:rPr>
                <a:t>NETWORKING SECURITY</a:t>
              </a:r>
            </a:p>
          </p:txBody>
        </p:sp>
        <p:sp>
          <p:nvSpPr>
            <p:cNvPr id="13" name="TextBox 12"/>
            <p:cNvSpPr txBox="1"/>
            <p:nvPr/>
          </p:nvSpPr>
          <p:spPr>
            <a:xfrm>
              <a:off x="1840828" y="1858907"/>
              <a:ext cx="8217572" cy="584775"/>
            </a:xfrm>
            <a:prstGeom prst="rect">
              <a:avLst/>
            </a:prstGeom>
            <a:solidFill>
              <a:schemeClr val="accent6">
                <a:lumMod val="50000"/>
              </a:schemeClr>
            </a:solidFill>
          </p:spPr>
          <p:txBody>
            <a:bodyPr wrap="square" rtlCol="0">
              <a:spAutoFit/>
            </a:bodyPr>
            <a:lstStyle/>
            <a:p>
              <a:pPr lvl="0" algn="ctr"/>
              <a:r>
                <a:rPr lang="id-ID" sz="3200" dirty="0" smtClean="0">
                  <a:solidFill>
                    <a:schemeClr val="accent6">
                      <a:lumMod val="20000"/>
                      <a:lumOff val="80000"/>
                    </a:schemeClr>
                  </a:solidFill>
                </a:rPr>
                <a:t>INFORMATION SECURITY</a:t>
              </a:r>
            </a:p>
          </p:txBody>
        </p:sp>
      </p:grpSp>
    </p:spTree>
    <p:extLst>
      <p:ext uri="{BB962C8B-B14F-4D97-AF65-F5344CB8AC3E}">
        <p14:creationId xmlns:p14="http://schemas.microsoft.com/office/powerpoint/2010/main" val="3486408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1087048" y="2429874"/>
            <a:ext cx="10017935" cy="1754326"/>
          </a:xfrm>
          <a:prstGeom prst="rect">
            <a:avLst/>
          </a:prstGeom>
          <a:noFill/>
        </p:spPr>
        <p:txBody>
          <a:bodyPr wrap="none" lIns="91440" tIns="45720" rIns="91440" bIns="45720">
            <a:spAutoFit/>
          </a:bodyPr>
          <a:lstStyle/>
          <a:p>
            <a:pPr algn="ctr"/>
            <a:r>
              <a:rPr lang="id-ID" sz="5400" dirty="0" smtClean="0">
                <a:ln w="0">
                  <a:solidFill>
                    <a:schemeClr val="bg1"/>
                  </a:solidFill>
                </a:ln>
                <a:effectLst>
                  <a:outerShdw blurRad="38100" dist="19050" dir="2700000" algn="tl" rotWithShape="0">
                    <a:schemeClr val="dk1">
                      <a:alpha val="40000"/>
                    </a:schemeClr>
                  </a:outerShdw>
                </a:effectLst>
              </a:rPr>
              <a:t>Bagaimana Mengaplikasikan</a:t>
            </a:r>
          </a:p>
          <a:p>
            <a:pPr algn="ctr"/>
            <a:r>
              <a:rPr lang="id-ID" sz="5400" dirty="0" smtClean="0">
                <a:ln w="0">
                  <a:solidFill>
                    <a:schemeClr val="bg1"/>
                  </a:solidFill>
                </a:ln>
                <a:effectLst>
                  <a:outerShdw blurRad="38100" dist="19050" dir="2700000" algn="tl" rotWithShape="0">
                    <a:schemeClr val="dk1">
                      <a:alpha val="40000"/>
                    </a:schemeClr>
                  </a:outerShdw>
                </a:effectLst>
              </a:rPr>
              <a:t>Ilmu Keamanan Sistem Komputer ?</a:t>
            </a:r>
            <a:endParaRPr lang="en-US" sz="5400" b="0" cap="none" spc="0" dirty="0">
              <a:ln w="0">
                <a:solidFill>
                  <a:schemeClr val="bg1"/>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0162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265860" y="250875"/>
            <a:ext cx="11607272" cy="6463308"/>
          </a:xfrm>
          <a:prstGeom prst="rect">
            <a:avLst/>
          </a:prstGeom>
          <a:solidFill>
            <a:schemeClr val="accent1">
              <a:lumMod val="60000"/>
              <a:lumOff val="40000"/>
              <a:alpha val="75000"/>
            </a:schemeClr>
          </a:solidFill>
        </p:spPr>
        <p:txBody>
          <a:bodyPr wrap="square" rtlCol="0">
            <a:spAutoFit/>
          </a:bodyPr>
          <a:lstStyle/>
          <a:p>
            <a:r>
              <a:rPr lang="id-ID" sz="3200" dirty="0" smtClean="0"/>
              <a:t>Bagaimana Memandang ?</a:t>
            </a:r>
          </a:p>
          <a:p>
            <a:pPr marL="457200" indent="-457200">
              <a:buFont typeface="Wingdings" panose="05000000000000000000" pitchFamily="2" charset="2"/>
              <a:buChar char="§"/>
            </a:pPr>
            <a:r>
              <a:rPr lang="id-ID" sz="3000" dirty="0" smtClean="0"/>
              <a:t>“</a:t>
            </a:r>
            <a:r>
              <a:rPr lang="en-US" sz="3000" dirty="0" smtClean="0"/>
              <a:t>No Patch</a:t>
            </a:r>
            <a:r>
              <a:rPr lang="id-ID" sz="3000" dirty="0" smtClean="0"/>
              <a:t> For </a:t>
            </a:r>
            <a:r>
              <a:rPr lang="en-US" sz="3000" dirty="0" smtClean="0"/>
              <a:t>Stupid</a:t>
            </a:r>
            <a:r>
              <a:rPr lang="id-ID" sz="3000" dirty="0" smtClean="0"/>
              <a:t> Person”</a:t>
            </a:r>
          </a:p>
          <a:p>
            <a:r>
              <a:rPr lang="id-ID" sz="3200" dirty="0" smtClean="0"/>
              <a:t> </a:t>
            </a:r>
          </a:p>
          <a:p>
            <a:r>
              <a:rPr lang="id-ID" sz="3200" dirty="0" smtClean="0"/>
              <a:t>Bagaimana Mendeteksi ? </a:t>
            </a:r>
          </a:p>
          <a:p>
            <a:pPr marL="457200" indent="-457200">
              <a:buFont typeface="Wingdings" panose="05000000000000000000" pitchFamily="2" charset="2"/>
              <a:buChar char="§"/>
            </a:pPr>
            <a:r>
              <a:rPr lang="en-US" sz="3200" smtClean="0"/>
              <a:t>TCP-Dump</a:t>
            </a:r>
            <a:endParaRPr lang="id-ID" sz="3200" dirty="0" smtClean="0"/>
          </a:p>
          <a:p>
            <a:pPr marL="457200" indent="-457200">
              <a:buFont typeface="Wingdings" panose="05000000000000000000" pitchFamily="2" charset="2"/>
              <a:buChar char="§"/>
            </a:pPr>
            <a:r>
              <a:rPr lang="en-US" sz="3200" dirty="0" err="1" smtClean="0"/>
              <a:t>Wireshark</a:t>
            </a:r>
            <a:r>
              <a:rPr lang="id-ID" sz="3200" dirty="0" smtClean="0"/>
              <a:t> </a:t>
            </a:r>
          </a:p>
          <a:p>
            <a:pPr marL="457200" indent="-457200">
              <a:buFont typeface="Wingdings" panose="05000000000000000000" pitchFamily="2" charset="2"/>
              <a:buChar char="§"/>
            </a:pPr>
            <a:r>
              <a:rPr lang="en-US" sz="3200" dirty="0" smtClean="0"/>
              <a:t>Snort</a:t>
            </a:r>
            <a:endParaRPr lang="id-ID" sz="3200" dirty="0" smtClean="0"/>
          </a:p>
          <a:p>
            <a:endParaRPr lang="id-ID" sz="3200" dirty="0" smtClean="0"/>
          </a:p>
          <a:p>
            <a:r>
              <a:rPr lang="id-ID" sz="3200" dirty="0" smtClean="0"/>
              <a:t>Bagaimana Mencegah ?</a:t>
            </a:r>
          </a:p>
          <a:p>
            <a:pPr marL="457200" indent="-457200">
              <a:buFont typeface="Wingdings" panose="05000000000000000000" pitchFamily="2" charset="2"/>
              <a:buChar char="§"/>
            </a:pPr>
            <a:r>
              <a:rPr lang="en-US" sz="3200" dirty="0" smtClean="0"/>
              <a:t>Update/Patch</a:t>
            </a:r>
          </a:p>
          <a:p>
            <a:pPr marL="457200" indent="-457200">
              <a:buFont typeface="Wingdings" panose="05000000000000000000" pitchFamily="2" charset="2"/>
              <a:buChar char="§"/>
            </a:pPr>
            <a:r>
              <a:rPr lang="en-US" sz="3200" dirty="0" smtClean="0"/>
              <a:t>Firewall</a:t>
            </a:r>
            <a:r>
              <a:rPr lang="id-ID" sz="3200" dirty="0" smtClean="0"/>
              <a:t> </a:t>
            </a:r>
          </a:p>
          <a:p>
            <a:pPr marL="457200" indent="-457200">
              <a:buFont typeface="Wingdings" panose="05000000000000000000" pitchFamily="2" charset="2"/>
              <a:buChar char="§"/>
            </a:pPr>
            <a:r>
              <a:rPr lang="en-US" sz="3200" dirty="0" smtClean="0"/>
              <a:t>Encr</a:t>
            </a:r>
            <a:r>
              <a:rPr lang="id-ID" sz="3200" dirty="0" smtClean="0"/>
              <a:t>y</a:t>
            </a:r>
            <a:r>
              <a:rPr lang="en-US" sz="3200" dirty="0" err="1" smtClean="0"/>
              <a:t>ption</a:t>
            </a:r>
            <a:endParaRPr lang="en-US" sz="3200" dirty="0" smtClean="0"/>
          </a:p>
          <a:p>
            <a:endParaRPr lang="id-ID" sz="3200" dirty="0"/>
          </a:p>
        </p:txBody>
      </p:sp>
    </p:spTree>
    <p:extLst>
      <p:ext uri="{BB962C8B-B14F-4D97-AF65-F5344CB8AC3E}">
        <p14:creationId xmlns:p14="http://schemas.microsoft.com/office/powerpoint/2010/main" val="4158968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24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094211850"/>
              </p:ext>
            </p:extLst>
          </p:nvPr>
        </p:nvGraphicFramePr>
        <p:xfrm>
          <a:off x="1182568" y="270931"/>
          <a:ext cx="9405818" cy="62705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5176911" y="1913207"/>
            <a:ext cx="1372492" cy="3170099"/>
          </a:xfrm>
          <a:prstGeom prst="rect">
            <a:avLst/>
          </a:prstGeom>
          <a:noFill/>
        </p:spPr>
        <p:txBody>
          <a:bodyPr wrap="none" rtlCol="0">
            <a:spAutoFit/>
          </a:bodyPr>
          <a:lstStyle/>
          <a:p>
            <a:r>
              <a:rPr lang="id-ID" sz="20000" dirty="0" smtClean="0"/>
              <a:t>?</a:t>
            </a:r>
            <a:endParaRPr lang="en-US" sz="20000" dirty="0"/>
          </a:p>
        </p:txBody>
      </p:sp>
    </p:spTree>
    <p:extLst>
      <p:ext uri="{BB962C8B-B14F-4D97-AF65-F5344CB8AC3E}">
        <p14:creationId xmlns:p14="http://schemas.microsoft.com/office/powerpoint/2010/main" val="2388736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chemeClr val="accent1">
              <a:lumMod val="60000"/>
              <a:lumOff val="40000"/>
              <a:alpha val="75000"/>
            </a:schemeClr>
          </a:solidFill>
        </p:spPr>
        <p:txBody>
          <a:bodyPr wrap="square" rtlCol="0">
            <a:spAutoFit/>
          </a:bodyPr>
          <a:lstStyle/>
          <a:p>
            <a:pPr lvl="0"/>
            <a:r>
              <a:rPr lang="id-ID" sz="3600" b="1" spc="600" dirty="0" smtClean="0">
                <a:ln>
                  <a:solidFill>
                    <a:schemeClr val="bg1">
                      <a:lumMod val="95000"/>
                    </a:schemeClr>
                  </a:solidFill>
                </a:ln>
              </a:rPr>
              <a:t>SOFTWARE</a:t>
            </a:r>
            <a:endParaRPr lang="en-US" sz="3600" b="1" spc="600" dirty="0">
              <a:ln>
                <a:solidFill>
                  <a:schemeClr val="bg1">
                    <a:lumMod val="95000"/>
                  </a:schemeClr>
                </a:solidFill>
              </a:ln>
            </a:endParaRPr>
          </a:p>
        </p:txBody>
      </p:sp>
      <p:sp>
        <p:nvSpPr>
          <p:cNvPr id="5" name="TextBox 4"/>
          <p:cNvSpPr txBox="1"/>
          <p:nvPr/>
        </p:nvSpPr>
        <p:spPr>
          <a:xfrm>
            <a:off x="490330" y="1066801"/>
            <a:ext cx="11158331" cy="4708981"/>
          </a:xfrm>
          <a:prstGeom prst="rect">
            <a:avLst/>
          </a:prstGeom>
          <a:solidFill>
            <a:schemeClr val="accent1">
              <a:lumMod val="60000"/>
              <a:lumOff val="40000"/>
              <a:alpha val="75000"/>
            </a:schemeClr>
          </a:solidFill>
        </p:spPr>
        <p:txBody>
          <a:bodyPr wrap="square" rtlCol="0">
            <a:spAutoFit/>
          </a:bodyPr>
          <a:lstStyle/>
          <a:p>
            <a:pPr marL="342900" indent="-342900">
              <a:buFont typeface="Wingdings" panose="05000000000000000000" pitchFamily="2" charset="2"/>
              <a:buChar char="§"/>
            </a:pPr>
            <a:r>
              <a:rPr lang="en-US" sz="2000" dirty="0" smtClean="0"/>
              <a:t>Scanning</a:t>
            </a:r>
            <a:r>
              <a:rPr lang="id-ID" sz="2000" dirty="0" smtClean="0"/>
              <a:t> (</a:t>
            </a:r>
            <a:r>
              <a:rPr lang="id-ID" sz="2000" dirty="0" err="1" smtClean="0"/>
              <a:t>Nmap</a:t>
            </a:r>
            <a:r>
              <a:rPr lang="id-ID" sz="2000" dirty="0" smtClean="0"/>
              <a:t>) </a:t>
            </a:r>
            <a:r>
              <a:rPr lang="id-ID" sz="2000" dirty="0" smtClean="0">
                <a:hlinkClick r:id="rId4"/>
              </a:rPr>
              <a:t>http://</a:t>
            </a:r>
            <a:r>
              <a:rPr lang="en-US" sz="2000" b="1" dirty="0" smtClean="0">
                <a:hlinkClick r:id="rId4"/>
              </a:rPr>
              <a:t>nmap</a:t>
            </a:r>
            <a:r>
              <a:rPr lang="en-US" sz="2000" dirty="0" smtClean="0">
                <a:hlinkClick r:id="rId4"/>
              </a:rPr>
              <a:t>.org</a:t>
            </a:r>
            <a:endParaRPr lang="id-ID" sz="2000" dirty="0" smtClean="0"/>
          </a:p>
          <a:p>
            <a:pPr marL="687388" indent="-342900">
              <a:buFontTx/>
              <a:buChar char="-"/>
            </a:pPr>
            <a:r>
              <a:rPr lang="id-ID" sz="2000" dirty="0" smtClean="0"/>
              <a:t>Mencari Alamat IP</a:t>
            </a:r>
          </a:p>
          <a:p>
            <a:pPr marL="687388" indent="-342900">
              <a:buFontTx/>
              <a:buChar char="-"/>
            </a:pPr>
            <a:r>
              <a:rPr lang="id-ID" sz="2000" dirty="0" smtClean="0"/>
              <a:t>Mengetahui MAC </a:t>
            </a:r>
            <a:r>
              <a:rPr lang="id-ID" sz="2000" dirty="0" err="1" smtClean="0"/>
              <a:t>Address</a:t>
            </a:r>
            <a:endParaRPr lang="id-ID" sz="2000" dirty="0"/>
          </a:p>
          <a:p>
            <a:pPr marL="687388" indent="-342900">
              <a:buFontTx/>
              <a:buChar char="-"/>
            </a:pPr>
            <a:r>
              <a:rPr lang="id-ID" sz="2000" dirty="0" smtClean="0"/>
              <a:t>Mendeteksi SO Yang </a:t>
            </a:r>
            <a:r>
              <a:rPr lang="id-ID" sz="2000" dirty="0" err="1" smtClean="0"/>
              <a:t>diGunakan</a:t>
            </a:r>
            <a:r>
              <a:rPr lang="id-ID" sz="2000" dirty="0" smtClean="0"/>
              <a:t> </a:t>
            </a:r>
          </a:p>
          <a:p>
            <a:pPr marL="687388" indent="-342900">
              <a:buFontTx/>
              <a:buChar char="-"/>
            </a:pPr>
            <a:r>
              <a:rPr lang="id-ID" sz="2000" dirty="0" smtClean="0"/>
              <a:t>Melihat Port Yang Terbuka </a:t>
            </a:r>
          </a:p>
          <a:p>
            <a:pPr marL="342900" indent="-342900">
              <a:buFont typeface="Wingdings" panose="05000000000000000000" pitchFamily="2" charset="2"/>
              <a:buChar char="§"/>
            </a:pPr>
            <a:r>
              <a:rPr lang="en-US" sz="2000" dirty="0"/>
              <a:t>Arp</a:t>
            </a:r>
            <a:r>
              <a:rPr lang="id-ID" sz="2000" dirty="0"/>
              <a:t> </a:t>
            </a:r>
            <a:r>
              <a:rPr lang="en-US" sz="2000" dirty="0"/>
              <a:t>Poisoning</a:t>
            </a:r>
            <a:r>
              <a:rPr lang="id-ID" sz="2000" dirty="0"/>
              <a:t> (</a:t>
            </a:r>
            <a:r>
              <a:rPr lang="en-US" sz="2000" dirty="0"/>
              <a:t>Cain</a:t>
            </a:r>
            <a:r>
              <a:rPr lang="id-ID" sz="2000" dirty="0"/>
              <a:t>-</a:t>
            </a:r>
            <a:r>
              <a:rPr lang="en-US" sz="2000" dirty="0"/>
              <a:t>Abel</a:t>
            </a:r>
            <a:r>
              <a:rPr lang="id-ID" sz="2000" dirty="0"/>
              <a:t>) </a:t>
            </a:r>
            <a:r>
              <a:rPr lang="id-ID" sz="2000" dirty="0" smtClean="0">
                <a:hlinkClick r:id="rId5"/>
              </a:rPr>
              <a:t>http://</a:t>
            </a:r>
            <a:r>
              <a:rPr lang="en-US" sz="2000" dirty="0" smtClean="0">
                <a:hlinkClick r:id="rId5"/>
              </a:rPr>
              <a:t>oxid.it/</a:t>
            </a:r>
            <a:r>
              <a:rPr lang="en-US" sz="2000" b="1" dirty="0" smtClean="0">
                <a:hlinkClick r:id="rId5"/>
              </a:rPr>
              <a:t>cain</a:t>
            </a:r>
            <a:r>
              <a:rPr lang="en-US" sz="2000" dirty="0" smtClean="0">
                <a:hlinkClick r:id="rId5"/>
              </a:rPr>
              <a:t>.html</a:t>
            </a:r>
            <a:endParaRPr lang="id-ID" sz="2000" dirty="0" smtClean="0"/>
          </a:p>
          <a:p>
            <a:pPr marL="688975" indent="-342900">
              <a:buFontTx/>
              <a:buChar char="-"/>
            </a:pPr>
            <a:r>
              <a:rPr lang="id-ID" sz="2000" dirty="0"/>
              <a:t>Melakukan</a:t>
            </a:r>
            <a:r>
              <a:rPr lang="id-ID" sz="2000" dirty="0" smtClean="0"/>
              <a:t> </a:t>
            </a:r>
            <a:r>
              <a:rPr lang="id-ID" sz="2000" dirty="0" err="1" smtClean="0"/>
              <a:t>Sniffing</a:t>
            </a:r>
            <a:r>
              <a:rPr lang="id-ID" sz="2000" dirty="0" smtClean="0"/>
              <a:t>/Mengendus </a:t>
            </a:r>
          </a:p>
          <a:p>
            <a:pPr marL="688975" indent="-342900">
              <a:buFontTx/>
              <a:buChar char="-"/>
            </a:pPr>
            <a:r>
              <a:rPr lang="id-ID" sz="2000" dirty="0" smtClean="0"/>
              <a:t>Melakukan </a:t>
            </a:r>
            <a:r>
              <a:rPr lang="id-ID" sz="2000" dirty="0" err="1" smtClean="0"/>
              <a:t>Cracking</a:t>
            </a:r>
            <a:r>
              <a:rPr lang="id-ID" sz="2000" dirty="0" smtClean="0"/>
              <a:t> </a:t>
            </a:r>
            <a:r>
              <a:rPr lang="id-ID" sz="2000" dirty="0" err="1" smtClean="0"/>
              <a:t>Password</a:t>
            </a:r>
            <a:endParaRPr lang="id-ID" sz="2000" dirty="0" smtClean="0"/>
          </a:p>
          <a:p>
            <a:pPr marL="688975" indent="-342900">
              <a:buFontTx/>
              <a:buChar char="-"/>
            </a:pPr>
            <a:r>
              <a:rPr lang="id-ID" sz="2000" dirty="0" err="1" smtClean="0"/>
              <a:t>Arp</a:t>
            </a:r>
            <a:r>
              <a:rPr lang="id-ID" sz="2000" dirty="0" smtClean="0"/>
              <a:t> </a:t>
            </a:r>
            <a:r>
              <a:rPr lang="id-ID" sz="2000" dirty="0" err="1" smtClean="0"/>
              <a:t>Poisoning</a:t>
            </a:r>
            <a:endParaRPr lang="id-ID" sz="2000" dirty="0" smtClean="0"/>
          </a:p>
          <a:p>
            <a:pPr marL="342900" indent="-342900">
              <a:buFont typeface="Wingdings" panose="05000000000000000000" pitchFamily="2" charset="2"/>
              <a:buChar char="§"/>
            </a:pPr>
            <a:r>
              <a:rPr lang="en-US" sz="2000" dirty="0" smtClean="0"/>
              <a:t>Cracking</a:t>
            </a:r>
            <a:r>
              <a:rPr lang="id-ID" sz="2000" dirty="0" smtClean="0"/>
              <a:t> </a:t>
            </a:r>
            <a:r>
              <a:rPr lang="id-ID" sz="2000" dirty="0"/>
              <a:t>(</a:t>
            </a:r>
            <a:r>
              <a:rPr lang="en-US" sz="2000" dirty="0" err="1"/>
              <a:t>Ophcrack</a:t>
            </a:r>
            <a:r>
              <a:rPr lang="id-ID" sz="2000" dirty="0" smtClean="0"/>
              <a:t>) </a:t>
            </a:r>
            <a:r>
              <a:rPr lang="id-ID" sz="2000" dirty="0" smtClean="0">
                <a:hlinkClick r:id="rId6"/>
              </a:rPr>
              <a:t>http://</a:t>
            </a:r>
            <a:r>
              <a:rPr lang="en-US" sz="2000" b="1" dirty="0" smtClean="0">
                <a:hlinkClick r:id="rId6"/>
              </a:rPr>
              <a:t>ophcrack</a:t>
            </a:r>
            <a:r>
              <a:rPr lang="en-US" sz="2000" dirty="0" smtClean="0">
                <a:hlinkClick r:id="rId6"/>
              </a:rPr>
              <a:t>.sourceforge.net</a:t>
            </a:r>
            <a:endParaRPr lang="id-ID" sz="2000" dirty="0" smtClean="0"/>
          </a:p>
          <a:p>
            <a:pPr marL="688975" indent="-342900">
              <a:buFontTx/>
              <a:buChar char="-"/>
            </a:pPr>
            <a:r>
              <a:rPr lang="id-ID" sz="2000" dirty="0" err="1" smtClean="0"/>
              <a:t>Cracking</a:t>
            </a:r>
            <a:r>
              <a:rPr lang="id-ID" sz="2000" dirty="0" smtClean="0"/>
              <a:t> </a:t>
            </a:r>
            <a:r>
              <a:rPr lang="id-ID" sz="2000" dirty="0" err="1" smtClean="0"/>
              <a:t>Password</a:t>
            </a:r>
            <a:endParaRPr lang="id-ID" sz="2000" dirty="0"/>
          </a:p>
          <a:p>
            <a:pPr marL="688975" indent="-342900">
              <a:buFontTx/>
              <a:buChar char="-"/>
            </a:pPr>
            <a:r>
              <a:rPr lang="id-ID" sz="2000" dirty="0" smtClean="0"/>
              <a:t>Windows XP </a:t>
            </a:r>
          </a:p>
          <a:p>
            <a:pPr marL="688975" indent="-342900">
              <a:buFontTx/>
              <a:buChar char="-"/>
            </a:pPr>
            <a:r>
              <a:rPr lang="id-ID" sz="2000" dirty="0" smtClean="0"/>
              <a:t>Windows Vista/Windows 7</a:t>
            </a:r>
            <a:endParaRPr lang="id-ID" sz="2000" dirty="0"/>
          </a:p>
          <a:p>
            <a:pPr marL="342900" indent="-342900">
              <a:buFont typeface="Wingdings" panose="05000000000000000000" pitchFamily="2" charset="2"/>
              <a:buChar char="§"/>
            </a:pPr>
            <a:r>
              <a:rPr lang="id-ID" sz="2000" dirty="0" err="1" smtClean="0"/>
              <a:t>Metasploit</a:t>
            </a:r>
            <a:r>
              <a:rPr lang="id-ID" sz="2000" dirty="0" smtClean="0"/>
              <a:t> </a:t>
            </a:r>
            <a:r>
              <a:rPr lang="id-ID" sz="2000" dirty="0" smtClean="0">
                <a:hlinkClick r:id="rId7"/>
              </a:rPr>
              <a:t>http://</a:t>
            </a:r>
            <a:r>
              <a:rPr lang="en-US" sz="2000" b="1" dirty="0" smtClean="0">
                <a:hlinkClick r:id="rId7"/>
              </a:rPr>
              <a:t>metasploit</a:t>
            </a:r>
            <a:r>
              <a:rPr lang="en-US" sz="2000" dirty="0" smtClean="0">
                <a:hlinkClick r:id="rId7"/>
              </a:rPr>
              <a:t>.com</a:t>
            </a:r>
            <a:endParaRPr lang="id-ID" sz="2000" dirty="0" smtClean="0"/>
          </a:p>
          <a:p>
            <a:pPr marL="688975" indent="-342900">
              <a:buFontTx/>
              <a:buChar char="-"/>
            </a:pPr>
            <a:r>
              <a:rPr lang="id-ID" sz="2000" dirty="0" smtClean="0"/>
              <a:t>All </a:t>
            </a:r>
            <a:r>
              <a:rPr lang="id-ID" sz="2000" dirty="0" err="1" smtClean="0"/>
              <a:t>you</a:t>
            </a:r>
            <a:r>
              <a:rPr lang="id-ID" sz="2000" dirty="0" smtClean="0"/>
              <a:t> </a:t>
            </a:r>
            <a:r>
              <a:rPr lang="id-ID" sz="2000" dirty="0" err="1" smtClean="0"/>
              <a:t>need</a:t>
            </a:r>
            <a:endParaRPr lang="id-ID" sz="2000" dirty="0" smtClean="0"/>
          </a:p>
        </p:txBody>
      </p:sp>
    </p:spTree>
    <p:extLst>
      <p:ext uri="{BB962C8B-B14F-4D97-AF65-F5344CB8AC3E}">
        <p14:creationId xmlns:p14="http://schemas.microsoft.com/office/powerpoint/2010/main" val="111758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713" y="0"/>
            <a:ext cx="10134288" cy="6858000"/>
          </a:xfrm>
          <a:prstGeom prst="rect">
            <a:avLst/>
          </a:prstGeom>
        </p:spPr>
      </p:pic>
      <p:sp>
        <p:nvSpPr>
          <p:cNvPr id="6" name="TextBox 5"/>
          <p:cNvSpPr txBox="1"/>
          <p:nvPr/>
        </p:nvSpPr>
        <p:spPr>
          <a:xfrm rot="16200000">
            <a:off x="-1648287" y="3152002"/>
            <a:ext cx="6858000" cy="553998"/>
          </a:xfrm>
          <a:prstGeom prst="rect">
            <a:avLst/>
          </a:prstGeom>
          <a:solidFill>
            <a:schemeClr val="accent1"/>
          </a:solidFill>
        </p:spPr>
        <p:txBody>
          <a:bodyPr wrap="square" rtlCol="0">
            <a:spAutoFit/>
          </a:bodyPr>
          <a:lstStyle/>
          <a:p>
            <a:pPr algn="ctr"/>
            <a:r>
              <a:rPr lang="id-ID" sz="3000" b="1" dirty="0" smtClean="0"/>
              <a:t>N  M  A  P </a:t>
            </a:r>
            <a:endParaRPr lang="en-US" sz="3000" b="1" dirty="0"/>
          </a:p>
        </p:txBody>
      </p:sp>
    </p:spTree>
    <p:extLst>
      <p:ext uri="{BB962C8B-B14F-4D97-AF65-F5344CB8AC3E}">
        <p14:creationId xmlns:p14="http://schemas.microsoft.com/office/powerpoint/2010/main" val="2922910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rot="16200000">
            <a:off x="-1648287" y="3152002"/>
            <a:ext cx="6858000" cy="553998"/>
          </a:xfrm>
          <a:prstGeom prst="rect">
            <a:avLst/>
          </a:prstGeom>
          <a:solidFill>
            <a:schemeClr val="accent1"/>
          </a:solidFill>
        </p:spPr>
        <p:txBody>
          <a:bodyPr wrap="square" rtlCol="0">
            <a:spAutoFit/>
          </a:bodyPr>
          <a:lstStyle/>
          <a:p>
            <a:pPr algn="ctr"/>
            <a:r>
              <a:rPr lang="id-ID" sz="3000" b="1" dirty="0" smtClean="0"/>
              <a:t>N  M  A  P </a:t>
            </a:r>
            <a:endParaRPr lang="en-US" sz="3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712" y="0"/>
            <a:ext cx="10134287" cy="6858000"/>
          </a:xfrm>
          <a:prstGeom prst="rect">
            <a:avLst/>
          </a:prstGeom>
        </p:spPr>
      </p:pic>
      <p:sp>
        <p:nvSpPr>
          <p:cNvPr id="3" name="Action Button: Movie 2">
            <a:hlinkClick r:id="rId5" action="ppaction://hlinkfile" highlightClick="1"/>
          </p:cNvPr>
          <p:cNvSpPr/>
          <p:nvPr/>
        </p:nvSpPr>
        <p:spPr>
          <a:xfrm>
            <a:off x="182880" y="576775"/>
            <a:ext cx="984738" cy="984738"/>
          </a:xfrm>
          <a:prstGeom prst="actionButtonMovi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1622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rot="16200000">
            <a:off x="-1648287" y="3152002"/>
            <a:ext cx="6858000" cy="553998"/>
          </a:xfrm>
          <a:prstGeom prst="rect">
            <a:avLst/>
          </a:prstGeom>
          <a:solidFill>
            <a:schemeClr val="accent1"/>
          </a:solidFill>
        </p:spPr>
        <p:txBody>
          <a:bodyPr wrap="square" rtlCol="0">
            <a:spAutoFit/>
          </a:bodyPr>
          <a:lstStyle/>
          <a:p>
            <a:pPr algn="ctr"/>
            <a:r>
              <a:rPr lang="id-ID" sz="3000" b="1" dirty="0" smtClean="0"/>
              <a:t>O P H C R A C K</a:t>
            </a:r>
            <a:endParaRPr lang="en-US" sz="30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713" y="1"/>
            <a:ext cx="10134287" cy="6858000"/>
          </a:xfrm>
          <a:prstGeom prst="rect">
            <a:avLst/>
          </a:prstGeom>
        </p:spPr>
      </p:pic>
    </p:spTree>
    <p:extLst>
      <p:ext uri="{BB962C8B-B14F-4D97-AF65-F5344CB8AC3E}">
        <p14:creationId xmlns:p14="http://schemas.microsoft.com/office/powerpoint/2010/main" val="2059588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6" name="TextBox 5"/>
          <p:cNvSpPr txBox="1"/>
          <p:nvPr/>
        </p:nvSpPr>
        <p:spPr>
          <a:xfrm rot="16200000">
            <a:off x="-1648287" y="3152002"/>
            <a:ext cx="6858000" cy="553998"/>
          </a:xfrm>
          <a:prstGeom prst="rect">
            <a:avLst/>
          </a:prstGeom>
          <a:solidFill>
            <a:schemeClr val="accent1"/>
          </a:solidFill>
        </p:spPr>
        <p:txBody>
          <a:bodyPr wrap="square" rtlCol="0">
            <a:spAutoFit/>
          </a:bodyPr>
          <a:lstStyle/>
          <a:p>
            <a:pPr algn="ctr"/>
            <a:r>
              <a:rPr lang="id-ID" sz="3000" b="1" dirty="0" smtClean="0"/>
              <a:t>M E T A S P L O I T</a:t>
            </a:r>
            <a:endParaRPr lang="en-US" sz="3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712" y="0"/>
            <a:ext cx="10134287" cy="6886198"/>
          </a:xfrm>
          <a:prstGeom prst="rect">
            <a:avLst/>
          </a:prstGeom>
        </p:spPr>
      </p:pic>
      <p:sp>
        <p:nvSpPr>
          <p:cNvPr id="4" name="Action Button: Movie 3">
            <a:hlinkClick r:id="rId5" action="ppaction://hlinkfile" highlightClick="1"/>
          </p:cNvPr>
          <p:cNvSpPr/>
          <p:nvPr/>
        </p:nvSpPr>
        <p:spPr>
          <a:xfrm>
            <a:off x="182880" y="576775"/>
            <a:ext cx="984738" cy="984738"/>
          </a:xfrm>
          <a:prstGeom prst="actionButtonMovi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2234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chemeClr val="accent1">
              <a:lumMod val="60000"/>
              <a:lumOff val="40000"/>
              <a:alpha val="75000"/>
            </a:schemeClr>
          </a:solidFill>
        </p:spPr>
        <p:txBody>
          <a:bodyPr wrap="square" rtlCol="0">
            <a:spAutoFit/>
          </a:bodyPr>
          <a:lstStyle/>
          <a:p>
            <a:pPr lvl="0"/>
            <a:r>
              <a:rPr lang="id-ID" sz="3600" b="1" spc="600" dirty="0" smtClean="0">
                <a:ln>
                  <a:solidFill>
                    <a:schemeClr val="bg1">
                      <a:lumMod val="95000"/>
                    </a:schemeClr>
                  </a:solidFill>
                </a:ln>
              </a:rPr>
              <a:t>HARDWARE</a:t>
            </a:r>
            <a:endParaRPr lang="en-US" sz="3600" b="1" spc="600" dirty="0">
              <a:ln>
                <a:solidFill>
                  <a:schemeClr val="bg1">
                    <a:lumMod val="95000"/>
                  </a:schemeClr>
                </a:solidFill>
              </a:ln>
            </a:endParaRPr>
          </a:p>
        </p:txBody>
      </p:sp>
      <p:sp>
        <p:nvSpPr>
          <p:cNvPr id="5" name="TextBox 4"/>
          <p:cNvSpPr txBox="1"/>
          <p:nvPr/>
        </p:nvSpPr>
        <p:spPr>
          <a:xfrm>
            <a:off x="490330" y="1066801"/>
            <a:ext cx="11158331" cy="707886"/>
          </a:xfrm>
          <a:prstGeom prst="rect">
            <a:avLst/>
          </a:prstGeom>
          <a:solidFill>
            <a:schemeClr val="accent1">
              <a:lumMod val="60000"/>
              <a:lumOff val="40000"/>
              <a:alpha val="75000"/>
            </a:schemeClr>
          </a:solidFill>
        </p:spPr>
        <p:txBody>
          <a:bodyPr wrap="square" rtlCol="0">
            <a:spAutoFit/>
          </a:bodyPr>
          <a:lstStyle/>
          <a:p>
            <a:pPr marL="342900" indent="-342900">
              <a:buFont typeface="Wingdings" panose="05000000000000000000" pitchFamily="2" charset="2"/>
              <a:buChar char="§"/>
            </a:pPr>
            <a:r>
              <a:rPr lang="id-ID" sz="2000" dirty="0" err="1" smtClean="0"/>
              <a:t>Keylogger</a:t>
            </a:r>
            <a:endParaRPr lang="id-ID" sz="2000" dirty="0" smtClean="0"/>
          </a:p>
          <a:p>
            <a:pPr marL="342900" indent="-342900">
              <a:buFont typeface="Wingdings" panose="05000000000000000000" pitchFamily="2" charset="2"/>
              <a:buChar char="§"/>
            </a:pPr>
            <a:r>
              <a:rPr lang="id-ID" sz="2000" dirty="0" err="1" smtClean="0"/>
              <a:t>Skimmer</a:t>
            </a:r>
            <a:endParaRPr lang="id-ID" sz="2000"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398" y="1988017"/>
            <a:ext cx="3653129" cy="365312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7938" y="1903609"/>
            <a:ext cx="3876363" cy="3876363"/>
          </a:xfrm>
          <a:prstGeom prst="rect">
            <a:avLst/>
          </a:prstGeom>
        </p:spPr>
      </p:pic>
      <p:sp>
        <p:nvSpPr>
          <p:cNvPr id="6" name="TextBox 5"/>
          <p:cNvSpPr txBox="1"/>
          <p:nvPr/>
        </p:nvSpPr>
        <p:spPr>
          <a:xfrm>
            <a:off x="4994360" y="5931746"/>
            <a:ext cx="2150269" cy="400110"/>
          </a:xfrm>
          <a:prstGeom prst="rect">
            <a:avLst/>
          </a:prstGeom>
          <a:noFill/>
        </p:spPr>
        <p:txBody>
          <a:bodyPr wrap="none" rtlCol="0">
            <a:spAutoFit/>
          </a:bodyPr>
          <a:lstStyle/>
          <a:p>
            <a:r>
              <a:rPr lang="id-ID" sz="2000" b="1" spc="600" dirty="0" smtClean="0"/>
              <a:t>KEYLOGGER</a:t>
            </a:r>
            <a:endParaRPr lang="en-US" sz="2000" b="1" spc="600" dirty="0"/>
          </a:p>
        </p:txBody>
      </p:sp>
    </p:spTree>
    <p:extLst>
      <p:ext uri="{BB962C8B-B14F-4D97-AF65-F5344CB8AC3E}">
        <p14:creationId xmlns:p14="http://schemas.microsoft.com/office/powerpoint/2010/main" val="4286304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367" y="319982"/>
            <a:ext cx="6091308" cy="5724916"/>
          </a:xfrm>
          <a:prstGeom prst="rect">
            <a:avLst/>
          </a:prstGeom>
        </p:spPr>
      </p:pic>
      <p:sp>
        <p:nvSpPr>
          <p:cNvPr id="6" name="TextBox 5"/>
          <p:cNvSpPr txBox="1"/>
          <p:nvPr/>
        </p:nvSpPr>
        <p:spPr>
          <a:xfrm>
            <a:off x="5084400" y="6148401"/>
            <a:ext cx="1773242" cy="400110"/>
          </a:xfrm>
          <a:prstGeom prst="rect">
            <a:avLst/>
          </a:prstGeom>
          <a:noFill/>
        </p:spPr>
        <p:txBody>
          <a:bodyPr wrap="none" rtlCol="0">
            <a:spAutoFit/>
          </a:bodyPr>
          <a:lstStyle/>
          <a:p>
            <a:r>
              <a:rPr lang="id-ID" sz="2000" b="1" spc="600" dirty="0" smtClean="0"/>
              <a:t>SKIMMER</a:t>
            </a:r>
            <a:endParaRPr lang="en-US" sz="2000" b="1" spc="600" dirty="0"/>
          </a:p>
        </p:txBody>
      </p:sp>
    </p:spTree>
    <p:extLst>
      <p:ext uri="{BB962C8B-B14F-4D97-AF65-F5344CB8AC3E}">
        <p14:creationId xmlns:p14="http://schemas.microsoft.com/office/powerpoint/2010/main" val="4054301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chemeClr val="accent1">
              <a:lumMod val="60000"/>
              <a:lumOff val="40000"/>
              <a:alpha val="75000"/>
            </a:schemeClr>
          </a:solidFill>
        </p:spPr>
        <p:txBody>
          <a:bodyPr wrap="square" rtlCol="0">
            <a:spAutoFit/>
          </a:bodyPr>
          <a:lstStyle/>
          <a:p>
            <a:pPr lvl="0"/>
            <a:r>
              <a:rPr lang="id-ID" sz="3600" b="1" spc="600" dirty="0" smtClean="0">
                <a:ln>
                  <a:solidFill>
                    <a:schemeClr val="bg1">
                      <a:lumMod val="95000"/>
                    </a:schemeClr>
                  </a:solidFill>
                </a:ln>
              </a:rPr>
              <a:t>BRAINWARE</a:t>
            </a:r>
            <a:endParaRPr lang="en-US" sz="3600" b="1" spc="600" dirty="0">
              <a:ln>
                <a:solidFill>
                  <a:schemeClr val="bg1">
                    <a:lumMod val="95000"/>
                  </a:schemeClr>
                </a:solidFill>
              </a:ln>
            </a:endParaRPr>
          </a:p>
        </p:txBody>
      </p:sp>
      <p:sp>
        <p:nvSpPr>
          <p:cNvPr id="5" name="TextBox 4"/>
          <p:cNvSpPr txBox="1"/>
          <p:nvPr/>
        </p:nvSpPr>
        <p:spPr>
          <a:xfrm>
            <a:off x="490330" y="1066801"/>
            <a:ext cx="11158331" cy="400110"/>
          </a:xfrm>
          <a:prstGeom prst="rect">
            <a:avLst/>
          </a:prstGeom>
          <a:solidFill>
            <a:schemeClr val="accent1">
              <a:lumMod val="60000"/>
              <a:lumOff val="40000"/>
              <a:alpha val="75000"/>
            </a:schemeClr>
          </a:solidFill>
        </p:spPr>
        <p:txBody>
          <a:bodyPr wrap="square" rtlCol="0">
            <a:spAutoFit/>
          </a:bodyPr>
          <a:lstStyle/>
          <a:p>
            <a:endParaRPr lang="en-US" sz="2000" dirty="0"/>
          </a:p>
        </p:txBody>
      </p:sp>
      <p:sp>
        <p:nvSpPr>
          <p:cNvPr id="6" name="TextBox 5"/>
          <p:cNvSpPr txBox="1"/>
          <p:nvPr/>
        </p:nvSpPr>
        <p:spPr>
          <a:xfrm>
            <a:off x="490330" y="1066801"/>
            <a:ext cx="11158331" cy="400110"/>
          </a:xfrm>
          <a:prstGeom prst="rect">
            <a:avLst/>
          </a:prstGeom>
          <a:solidFill>
            <a:schemeClr val="accent1">
              <a:lumMod val="60000"/>
              <a:lumOff val="40000"/>
              <a:alpha val="75000"/>
            </a:schemeClr>
          </a:solidFill>
        </p:spPr>
        <p:txBody>
          <a:bodyPr wrap="square" rtlCol="0">
            <a:spAutoFit/>
          </a:bodyPr>
          <a:lstStyle/>
          <a:p>
            <a:pPr marL="342900" indent="-342900">
              <a:buFont typeface="Wingdings" panose="05000000000000000000" pitchFamily="2" charset="2"/>
              <a:buChar char="§"/>
            </a:pPr>
            <a:r>
              <a:rPr lang="en-US" sz="2000" dirty="0" smtClean="0"/>
              <a:t>Social Engine</a:t>
            </a:r>
            <a:r>
              <a:rPr lang="id-ID" sz="2000" dirty="0" smtClean="0"/>
              <a:t>e</a:t>
            </a:r>
            <a:r>
              <a:rPr lang="en-US" sz="2000" dirty="0" smtClean="0"/>
              <a:t>ring</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64" t="1012" r="1278" b="28676"/>
          <a:stretch/>
        </p:blipFill>
        <p:spPr>
          <a:xfrm>
            <a:off x="929389" y="1595833"/>
            <a:ext cx="4578423" cy="4939878"/>
          </a:xfrm>
          <a:prstGeom prst="rect">
            <a:avLst/>
          </a:prstGeom>
        </p:spPr>
      </p:pic>
    </p:spTree>
    <p:extLst>
      <p:ext uri="{BB962C8B-B14F-4D97-AF65-F5344CB8AC3E}">
        <p14:creationId xmlns:p14="http://schemas.microsoft.com/office/powerpoint/2010/main" val="245986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7000"/>
            <a:lum/>
          </a:blip>
          <a:srcRect/>
          <a:stretch>
            <a:fillRect t="-17000" b="-17000"/>
          </a:stretch>
        </a:blipFill>
        <a:effectLst/>
      </p:bgPr>
    </p:bg>
    <p:spTree>
      <p:nvGrpSpPr>
        <p:cNvPr id="1" name=""/>
        <p:cNvGrpSpPr/>
        <p:nvPr/>
      </p:nvGrpSpPr>
      <p:grpSpPr>
        <a:xfrm>
          <a:off x="0" y="0"/>
          <a:ext cx="0" cy="0"/>
          <a:chOff x="0" y="0"/>
          <a:chExt cx="0" cy="0"/>
        </a:xfrm>
      </p:grpSpPr>
      <p:pic>
        <p:nvPicPr>
          <p:cNvPr id="3" name="vlc-record-2014-10-28-07h08m42s-DIE_HAR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0736" y="-1779652"/>
            <a:ext cx="12432736" cy="9946189"/>
          </a:xfrm>
          <a:prstGeom prst="rect">
            <a:avLst/>
          </a:prstGeom>
        </p:spPr>
      </p:pic>
    </p:spTree>
    <p:extLst>
      <p:ext uri="{BB962C8B-B14F-4D97-AF65-F5344CB8AC3E}">
        <p14:creationId xmlns:p14="http://schemas.microsoft.com/office/powerpoint/2010/main" val="3642020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658238" y="2429874"/>
            <a:ext cx="10875541" cy="1754326"/>
          </a:xfrm>
          <a:prstGeom prst="rect">
            <a:avLst/>
          </a:prstGeom>
          <a:noFill/>
        </p:spPr>
        <p:txBody>
          <a:bodyPr wrap="none" lIns="91440" tIns="45720" rIns="91440" bIns="45720">
            <a:spAutoFit/>
          </a:bodyPr>
          <a:lstStyle/>
          <a:p>
            <a:pPr algn="ctr"/>
            <a:r>
              <a:rPr lang="id-ID" sz="5400" dirty="0" smtClean="0">
                <a:ln w="0">
                  <a:solidFill>
                    <a:schemeClr val="bg1"/>
                  </a:solidFill>
                </a:ln>
                <a:effectLst>
                  <a:outerShdw blurRad="38100" dist="19050" dir="2700000" algn="tl" rotWithShape="0">
                    <a:schemeClr val="dk1">
                      <a:alpha val="40000"/>
                    </a:schemeClr>
                  </a:outerShdw>
                </a:effectLst>
              </a:rPr>
              <a:t>Mengapa Perlu</a:t>
            </a:r>
          </a:p>
          <a:p>
            <a:pPr algn="ctr"/>
            <a:r>
              <a:rPr lang="id-ID" sz="5400" dirty="0" smtClean="0">
                <a:ln w="0">
                  <a:solidFill>
                    <a:schemeClr val="bg1"/>
                  </a:solidFill>
                </a:ln>
                <a:effectLst>
                  <a:outerShdw blurRad="38100" dist="19050" dir="2700000" algn="tl" rotWithShape="0">
                    <a:schemeClr val="dk1">
                      <a:alpha val="40000"/>
                    </a:schemeClr>
                  </a:outerShdw>
                </a:effectLst>
              </a:rPr>
              <a:t>Belajar Keamanan Sistem Komputer ?</a:t>
            </a:r>
            <a:endParaRPr lang="en-US" sz="5400" b="0" cap="none" spc="0" dirty="0">
              <a:ln w="0">
                <a:solidFill>
                  <a:schemeClr val="bg1"/>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531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rgbClr val="0070C0">
              <a:alpha val="75000"/>
            </a:srgbClr>
          </a:solidFill>
        </p:spPr>
        <p:txBody>
          <a:bodyPr wrap="square" rtlCol="0">
            <a:spAutoFit/>
          </a:bodyPr>
          <a:lstStyle/>
          <a:p>
            <a:pPr lvl="0"/>
            <a:r>
              <a:rPr lang="id-ID" sz="3600" b="1" spc="600" dirty="0" smtClean="0">
                <a:ln>
                  <a:solidFill>
                    <a:schemeClr val="bg1">
                      <a:lumMod val="95000"/>
                    </a:schemeClr>
                  </a:solidFill>
                </a:ln>
              </a:rPr>
              <a:t>KEAMANAN SISTEM OPERASI</a:t>
            </a:r>
            <a:endParaRPr lang="en-US" sz="3600" b="1" spc="600" dirty="0">
              <a:ln>
                <a:solidFill>
                  <a:schemeClr val="bg1">
                    <a:lumMod val="95000"/>
                  </a:schemeClr>
                </a:solidFill>
              </a:ln>
            </a:endParaRPr>
          </a:p>
        </p:txBody>
      </p:sp>
      <p:sp>
        <p:nvSpPr>
          <p:cNvPr id="5" name="TextBox 4"/>
          <p:cNvSpPr txBox="1"/>
          <p:nvPr/>
        </p:nvSpPr>
        <p:spPr>
          <a:xfrm>
            <a:off x="490330" y="1066801"/>
            <a:ext cx="11158331" cy="5324535"/>
          </a:xfrm>
          <a:prstGeom prst="rect">
            <a:avLst/>
          </a:prstGeom>
          <a:solidFill>
            <a:schemeClr val="accent1">
              <a:lumMod val="60000"/>
              <a:lumOff val="40000"/>
              <a:alpha val="75000"/>
            </a:schemeClr>
          </a:solidFill>
        </p:spPr>
        <p:txBody>
          <a:bodyPr wrap="square" rtlCol="0">
            <a:spAutoFit/>
          </a:bodyPr>
          <a:lstStyle/>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71" y="1227220"/>
            <a:ext cx="3383647" cy="5003696"/>
          </a:xfrm>
          <a:prstGeom prst="rect">
            <a:avLst/>
          </a:prstGeom>
        </p:spPr>
      </p:pic>
      <p:sp>
        <p:nvSpPr>
          <p:cNvPr id="2" name="TextBox 1"/>
          <p:cNvSpPr txBox="1"/>
          <p:nvPr/>
        </p:nvSpPr>
        <p:spPr>
          <a:xfrm>
            <a:off x="4347527" y="3042968"/>
            <a:ext cx="6928901" cy="1831271"/>
          </a:xfrm>
          <a:prstGeom prst="rect">
            <a:avLst/>
          </a:prstGeom>
          <a:noFill/>
        </p:spPr>
        <p:txBody>
          <a:bodyPr wrap="square" rtlCol="0">
            <a:spAutoFit/>
          </a:bodyPr>
          <a:lstStyle/>
          <a:p>
            <a:r>
              <a:rPr lang="id-ID" sz="2100" dirty="0" smtClean="0"/>
              <a:t>METODE-METODE KEAMANAN SISTEM OPERASI :</a:t>
            </a:r>
          </a:p>
          <a:p>
            <a:endParaRPr lang="id-ID" sz="800" dirty="0" smtClean="0"/>
          </a:p>
          <a:p>
            <a:pPr marL="228600" indent="-228600">
              <a:buFontTx/>
              <a:buChar char="-"/>
            </a:pPr>
            <a:r>
              <a:rPr lang="en-US" sz="2100" dirty="0" smtClean="0"/>
              <a:t>Authentication</a:t>
            </a:r>
            <a:r>
              <a:rPr lang="id-ID" sz="2100" dirty="0" smtClean="0"/>
              <a:t> (</a:t>
            </a:r>
            <a:r>
              <a:rPr lang="en-US" sz="2100" dirty="0" smtClean="0"/>
              <a:t>Password</a:t>
            </a:r>
            <a:r>
              <a:rPr lang="id-ID" sz="2100" dirty="0" smtClean="0"/>
              <a:t>, PIN, </a:t>
            </a:r>
            <a:r>
              <a:rPr lang="en-US" sz="2100" dirty="0" smtClean="0"/>
              <a:t>Flash/Card</a:t>
            </a:r>
            <a:r>
              <a:rPr lang="id-ID" sz="2100" dirty="0" smtClean="0"/>
              <a:t>)</a:t>
            </a:r>
          </a:p>
          <a:p>
            <a:pPr marL="228600" indent="-228600">
              <a:buFontTx/>
              <a:buChar char="-"/>
            </a:pPr>
            <a:r>
              <a:rPr lang="id-ID" sz="2100" dirty="0" smtClean="0"/>
              <a:t>Access Control (Hak Akses/</a:t>
            </a:r>
            <a:r>
              <a:rPr lang="en-US" sz="2100" dirty="0" smtClean="0"/>
              <a:t>Permission</a:t>
            </a:r>
            <a:r>
              <a:rPr lang="id-ID" sz="2100" dirty="0" smtClean="0"/>
              <a:t>) </a:t>
            </a:r>
          </a:p>
          <a:p>
            <a:pPr marL="228600" indent="-228600">
              <a:buFontTx/>
              <a:buChar char="-"/>
            </a:pPr>
            <a:r>
              <a:rPr lang="en-US" sz="2100" dirty="0" smtClean="0"/>
              <a:t>D</a:t>
            </a:r>
            <a:r>
              <a:rPr lang="id-ID" sz="2100" dirty="0" err="1" smtClean="0"/>
              <a:t>ata</a:t>
            </a:r>
            <a:r>
              <a:rPr lang="id-ID" sz="2100" dirty="0" smtClean="0"/>
              <a:t> </a:t>
            </a:r>
            <a:r>
              <a:rPr lang="en-US" sz="2100" dirty="0" smtClean="0"/>
              <a:t>Encryption</a:t>
            </a:r>
            <a:endParaRPr lang="id-ID" sz="2100" dirty="0" smtClean="0"/>
          </a:p>
          <a:p>
            <a:pPr marL="228600" indent="-228600">
              <a:buFontTx/>
              <a:buChar char="-"/>
            </a:pPr>
            <a:r>
              <a:rPr lang="id-ID" sz="2100" dirty="0" smtClean="0"/>
              <a:t>Anti Virus</a:t>
            </a:r>
          </a:p>
        </p:txBody>
      </p:sp>
      <p:sp>
        <p:nvSpPr>
          <p:cNvPr id="7" name="TextBox 6"/>
          <p:cNvSpPr txBox="1"/>
          <p:nvPr/>
        </p:nvSpPr>
        <p:spPr>
          <a:xfrm>
            <a:off x="4347526" y="1300832"/>
            <a:ext cx="6928901" cy="1508105"/>
          </a:xfrm>
          <a:prstGeom prst="rect">
            <a:avLst/>
          </a:prstGeom>
          <a:noFill/>
        </p:spPr>
        <p:txBody>
          <a:bodyPr wrap="square" rtlCol="0">
            <a:spAutoFit/>
          </a:bodyPr>
          <a:lstStyle/>
          <a:p>
            <a:r>
              <a:rPr lang="id-ID" sz="2100" dirty="0" smtClean="0"/>
              <a:t>JENIS SISTEM OPERASI :</a:t>
            </a:r>
          </a:p>
          <a:p>
            <a:endParaRPr lang="id-ID" sz="800" dirty="0" smtClean="0"/>
          </a:p>
          <a:p>
            <a:pPr marL="228600" indent="-228600">
              <a:buFontTx/>
              <a:buChar char="-"/>
            </a:pPr>
            <a:r>
              <a:rPr lang="id-ID" sz="2100" dirty="0" smtClean="0"/>
              <a:t>Windows </a:t>
            </a:r>
            <a:r>
              <a:rPr lang="en-US" sz="2100" dirty="0" smtClean="0"/>
              <a:t>Family </a:t>
            </a:r>
            <a:r>
              <a:rPr lang="id-ID" sz="2100" dirty="0" smtClean="0"/>
              <a:t>(Close </a:t>
            </a:r>
            <a:r>
              <a:rPr lang="en-US" sz="2100" dirty="0" smtClean="0"/>
              <a:t>Source</a:t>
            </a:r>
            <a:r>
              <a:rPr lang="id-ID" sz="2100" dirty="0" smtClean="0"/>
              <a:t>)</a:t>
            </a:r>
            <a:endParaRPr lang="en-US" sz="2100" dirty="0" smtClean="0"/>
          </a:p>
          <a:p>
            <a:pPr marL="228600" indent="-228600">
              <a:buFontTx/>
              <a:buChar char="-"/>
            </a:pPr>
            <a:r>
              <a:rPr lang="en-US" sz="2100" dirty="0" smtClean="0"/>
              <a:t>Linux Family </a:t>
            </a:r>
            <a:r>
              <a:rPr lang="id-ID" sz="2100" dirty="0" smtClean="0"/>
              <a:t>(</a:t>
            </a:r>
            <a:r>
              <a:rPr lang="en-US" sz="2100" dirty="0" smtClean="0"/>
              <a:t>Open Source</a:t>
            </a:r>
            <a:r>
              <a:rPr lang="id-ID" sz="2100" dirty="0" smtClean="0"/>
              <a:t>)</a:t>
            </a:r>
            <a:endParaRPr lang="en-US" sz="2100" dirty="0" smtClean="0"/>
          </a:p>
          <a:p>
            <a:pPr marL="228600" indent="-228600">
              <a:buFontTx/>
              <a:buChar char="-"/>
            </a:pPr>
            <a:r>
              <a:rPr lang="en-US" sz="2100" dirty="0" smtClean="0"/>
              <a:t>Unix </a:t>
            </a:r>
            <a:r>
              <a:rPr lang="id-ID" sz="2100" dirty="0" smtClean="0"/>
              <a:t>(Close </a:t>
            </a:r>
            <a:r>
              <a:rPr lang="en-US" sz="2100" dirty="0" smtClean="0"/>
              <a:t>Source</a:t>
            </a:r>
            <a:r>
              <a:rPr lang="id-ID" sz="2100" dirty="0" smtClean="0"/>
              <a:t>)</a:t>
            </a:r>
            <a:endParaRPr lang="en-US" sz="2100" dirty="0" smtClean="0"/>
          </a:p>
        </p:txBody>
      </p:sp>
    </p:spTree>
    <p:extLst>
      <p:ext uri="{BB962C8B-B14F-4D97-AF65-F5344CB8AC3E}">
        <p14:creationId xmlns:p14="http://schemas.microsoft.com/office/powerpoint/2010/main" val="1209302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5878532"/>
          </a:xfrm>
          <a:prstGeom prst="rect">
            <a:avLst/>
          </a:prstGeom>
          <a:solidFill>
            <a:schemeClr val="accent1">
              <a:lumMod val="60000"/>
              <a:lumOff val="40000"/>
              <a:alpha val="75000"/>
            </a:schemeClr>
          </a:solidFill>
        </p:spPr>
        <p:txBody>
          <a:bodyPr wrap="square" rtlCol="0">
            <a:spAutoFit/>
          </a:bodyPr>
          <a:lstStyle/>
          <a:p>
            <a:r>
              <a:rPr lang="id-ID" sz="2100" b="1" dirty="0" smtClean="0"/>
              <a:t>AUTHENTICATION (PASSWORD) : </a:t>
            </a:r>
          </a:p>
          <a:p>
            <a:r>
              <a:rPr lang="id-ID" sz="2100" dirty="0" smtClean="0"/>
              <a:t>Tujuan</a:t>
            </a:r>
            <a:r>
              <a:rPr lang="en-US" sz="2100" dirty="0" smtClean="0"/>
              <a:t> :</a:t>
            </a:r>
            <a:r>
              <a:rPr lang="id-ID" sz="2100" dirty="0" smtClean="0"/>
              <a:t> Kata Sandi atau </a:t>
            </a:r>
            <a:r>
              <a:rPr lang="en-US" sz="2100" dirty="0" smtClean="0"/>
              <a:t>password</a:t>
            </a:r>
            <a:r>
              <a:rPr lang="id-ID" sz="2100" dirty="0" smtClean="0"/>
              <a:t> digunakan dengan tujuan menjamin keabsahan atas pengguna/</a:t>
            </a:r>
            <a:r>
              <a:rPr lang="en-US" sz="2100" dirty="0" smtClean="0"/>
              <a:t>user</a:t>
            </a:r>
            <a:r>
              <a:rPr lang="id-ID" sz="2100" dirty="0" smtClean="0"/>
              <a:t> </a:t>
            </a:r>
            <a:r>
              <a:rPr lang="id-ID" sz="2100" smtClean="0"/>
              <a:t>dari mengakses sebuah </a:t>
            </a:r>
            <a:r>
              <a:rPr lang="id-ID" sz="2100" dirty="0" smtClean="0"/>
              <a:t>sistem.</a:t>
            </a:r>
          </a:p>
          <a:p>
            <a:r>
              <a:rPr lang="id-ID" sz="2100" dirty="0" smtClean="0"/>
              <a:t>Lokasi </a:t>
            </a:r>
            <a:r>
              <a:rPr lang="en-US" sz="2100" dirty="0" smtClean="0"/>
              <a:t>Password </a:t>
            </a:r>
            <a:r>
              <a:rPr lang="id-ID" sz="2100" dirty="0" smtClean="0"/>
              <a:t>Windows </a:t>
            </a:r>
            <a:r>
              <a:rPr lang="id-ID" sz="2100" dirty="0"/>
              <a:t>: </a:t>
            </a:r>
            <a:r>
              <a:rPr lang="id-ID" sz="2100" i="1" dirty="0"/>
              <a:t>C:\</a:t>
            </a:r>
            <a:r>
              <a:rPr lang="id-ID" sz="2100" i="1" dirty="0" smtClean="0"/>
              <a:t>Windows\System32\config\SAM </a:t>
            </a:r>
          </a:p>
          <a:p>
            <a:r>
              <a:rPr lang="id-ID" sz="2100" dirty="0" smtClean="0"/>
              <a:t>Lokasi </a:t>
            </a:r>
            <a:r>
              <a:rPr lang="en-US" sz="2100" dirty="0" smtClean="0"/>
              <a:t>Password</a:t>
            </a:r>
            <a:r>
              <a:rPr lang="id-ID" sz="2100" dirty="0" smtClean="0"/>
              <a:t> Linux : </a:t>
            </a:r>
            <a:r>
              <a:rPr lang="en-US" sz="2100" i="1" dirty="0" smtClean="0"/>
              <a:t>/etc/shadow</a:t>
            </a:r>
          </a:p>
          <a:p>
            <a:endParaRPr lang="id-ID" sz="2100" dirty="0" smtClean="0"/>
          </a:p>
          <a:p>
            <a:r>
              <a:rPr lang="id-ID" sz="2100" dirty="0" smtClean="0"/>
              <a:t>Kelemahan </a:t>
            </a:r>
            <a:r>
              <a:rPr lang="en-US" sz="2100" dirty="0" smtClean="0"/>
              <a:t>Password</a:t>
            </a:r>
            <a:r>
              <a:rPr lang="id-ID" sz="2100" dirty="0" smtClean="0"/>
              <a:t> : </a:t>
            </a:r>
          </a:p>
          <a:p>
            <a:pPr marL="346075" indent="-346075">
              <a:buAutoNum type="arabicPeriod"/>
            </a:pPr>
            <a:r>
              <a:rPr lang="id-ID" sz="2100" dirty="0" smtClean="0"/>
              <a:t>Bisa ditebak</a:t>
            </a:r>
          </a:p>
          <a:p>
            <a:pPr marL="346075" indent="-346075">
              <a:buAutoNum type="arabicPeriod"/>
            </a:pPr>
            <a:r>
              <a:rPr lang="id-ID" sz="2100" dirty="0" smtClean="0"/>
              <a:t>Bisa dicrack </a:t>
            </a:r>
          </a:p>
          <a:p>
            <a:pPr marL="346075" indent="-346075">
              <a:buAutoNum type="arabicPeriod"/>
            </a:pPr>
            <a:r>
              <a:rPr lang="id-ID" sz="2100" dirty="0" smtClean="0"/>
              <a:t>Bisa </a:t>
            </a:r>
            <a:r>
              <a:rPr lang="en-US" sz="2100" dirty="0" smtClean="0"/>
              <a:t>direset </a:t>
            </a:r>
          </a:p>
          <a:p>
            <a:endParaRPr lang="id-ID" sz="2100" dirty="0" smtClean="0"/>
          </a:p>
          <a:p>
            <a:r>
              <a:rPr lang="id-ID" sz="2100" dirty="0" smtClean="0"/>
              <a:t>Trik Memilih </a:t>
            </a:r>
            <a:r>
              <a:rPr lang="en-US" sz="2100" dirty="0" smtClean="0"/>
              <a:t>Password</a:t>
            </a:r>
            <a:r>
              <a:rPr lang="id-ID" sz="2100" dirty="0" smtClean="0"/>
              <a:t> : </a:t>
            </a:r>
            <a:endParaRPr lang="en-US" sz="2100" dirty="0" smtClean="0"/>
          </a:p>
          <a:p>
            <a:pPr marL="225425" indent="-225425">
              <a:buFontTx/>
              <a:buChar char="-"/>
            </a:pPr>
            <a:r>
              <a:rPr lang="id-ID" sz="2100" dirty="0" smtClean="0"/>
              <a:t>Angka dan Huruf (Besar - Kecil)</a:t>
            </a:r>
          </a:p>
          <a:p>
            <a:pPr marL="225425" indent="-225425">
              <a:buFontTx/>
              <a:buChar char="-"/>
            </a:pPr>
            <a:r>
              <a:rPr lang="id-ID" sz="2100" dirty="0"/>
              <a:t>Minimal 6 Karakter</a:t>
            </a:r>
            <a:endParaRPr lang="id-ID" sz="2100" dirty="0" smtClean="0"/>
          </a:p>
          <a:p>
            <a:pPr marL="225425" indent="-225425">
              <a:buFontTx/>
              <a:buChar char="-"/>
            </a:pPr>
            <a:r>
              <a:rPr lang="id-ID" sz="2100" dirty="0" smtClean="0"/>
              <a:t>Mudah di Ingat </a:t>
            </a:r>
          </a:p>
          <a:p>
            <a:pPr marL="225425" indent="-225425">
              <a:buFontTx/>
              <a:buChar char="-"/>
            </a:pPr>
            <a:r>
              <a:rPr lang="id-ID" sz="2100" dirty="0" smtClean="0"/>
              <a:t>Unik </a:t>
            </a:r>
          </a:p>
          <a:p>
            <a:endParaRPr lang="id-ID" sz="2000" b="1" dirty="0"/>
          </a:p>
          <a:p>
            <a:endParaRPr lang="id-ID" sz="2000" b="1" dirty="0" smtClean="0"/>
          </a:p>
        </p:txBody>
      </p:sp>
    </p:spTree>
    <p:extLst>
      <p:ext uri="{BB962C8B-B14F-4D97-AF65-F5344CB8AC3E}">
        <p14:creationId xmlns:p14="http://schemas.microsoft.com/office/powerpoint/2010/main" val="2034943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5786199"/>
          </a:xfrm>
          <a:prstGeom prst="rect">
            <a:avLst/>
          </a:prstGeom>
          <a:solidFill>
            <a:schemeClr val="accent1">
              <a:lumMod val="60000"/>
              <a:lumOff val="40000"/>
              <a:alpha val="75000"/>
            </a:schemeClr>
          </a:solidFill>
        </p:spPr>
        <p:txBody>
          <a:bodyPr wrap="square" rtlCol="0">
            <a:spAutoFit/>
          </a:bodyPr>
          <a:lstStyle/>
          <a:p>
            <a:r>
              <a:rPr lang="id-ID" sz="2100" b="1" dirty="0" smtClean="0"/>
              <a:t>ACCESS CONTROL (HAK AKSES/PERMISSION):</a:t>
            </a:r>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r>
              <a:rPr lang="id-ID" sz="2100" b="1" dirty="0" smtClean="0"/>
              <a:t> </a:t>
            </a:r>
          </a:p>
          <a:p>
            <a:endParaRPr lang="id-ID" sz="2000" dirty="0" smtClean="0"/>
          </a:p>
          <a:p>
            <a:endParaRPr lang="id-ID" sz="2000" dirty="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778" y="1261797"/>
            <a:ext cx="3581302" cy="4963218"/>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799" t="505" r="418" b="428"/>
          <a:stretch/>
        </p:blipFill>
        <p:spPr>
          <a:xfrm>
            <a:off x="7812642" y="1261797"/>
            <a:ext cx="3618895" cy="4975980"/>
          </a:xfrm>
          <a:prstGeom prst="rect">
            <a:avLst/>
          </a:prstGeom>
        </p:spPr>
      </p:pic>
      <p:sp>
        <p:nvSpPr>
          <p:cNvPr id="6" name="TextBox 5"/>
          <p:cNvSpPr txBox="1"/>
          <p:nvPr/>
        </p:nvSpPr>
        <p:spPr>
          <a:xfrm>
            <a:off x="531897" y="1162289"/>
            <a:ext cx="3482320" cy="3970318"/>
          </a:xfrm>
          <a:prstGeom prst="rect">
            <a:avLst/>
          </a:prstGeom>
          <a:noFill/>
        </p:spPr>
        <p:txBody>
          <a:bodyPr wrap="square" rtlCol="0">
            <a:spAutoFit/>
          </a:bodyPr>
          <a:lstStyle/>
          <a:p>
            <a:pPr algn="just"/>
            <a:r>
              <a:rPr lang="id-ID" sz="2100" dirty="0" smtClean="0"/>
              <a:t>Tujuan : Menjaga otoritas atas kepemilikan terhadap sebuah </a:t>
            </a:r>
            <a:r>
              <a:rPr lang="en-US" sz="2100" dirty="0" smtClean="0"/>
              <a:t>file </a:t>
            </a:r>
            <a:r>
              <a:rPr lang="id-ID" sz="2100" dirty="0" smtClean="0"/>
              <a:t>atau data. Otoritas yang dimaksud adalah otoritas untuk melihat, mengubah, atau menjalankan. </a:t>
            </a:r>
          </a:p>
          <a:p>
            <a:endParaRPr lang="id-ID" sz="2100" dirty="0" smtClean="0"/>
          </a:p>
          <a:p>
            <a:r>
              <a:rPr lang="id-ID" sz="2100" dirty="0" smtClean="0"/>
              <a:t>Kepemilikan :</a:t>
            </a:r>
          </a:p>
          <a:p>
            <a:r>
              <a:rPr lang="id-ID" sz="2100" dirty="0" smtClean="0"/>
              <a:t>1. </a:t>
            </a:r>
            <a:r>
              <a:rPr lang="en-US" sz="2100" dirty="0" smtClean="0"/>
              <a:t>Owner</a:t>
            </a:r>
            <a:r>
              <a:rPr lang="id-ID" sz="2100" dirty="0" smtClean="0"/>
              <a:t> (</a:t>
            </a:r>
            <a:r>
              <a:rPr lang="en-US" sz="2100" dirty="0" smtClean="0"/>
              <a:t>User</a:t>
            </a:r>
            <a:r>
              <a:rPr lang="id-ID" sz="2100" dirty="0" smtClean="0"/>
              <a:t>) </a:t>
            </a:r>
          </a:p>
          <a:p>
            <a:r>
              <a:rPr lang="id-ID" sz="2100" dirty="0" smtClean="0"/>
              <a:t>2. Group (Group </a:t>
            </a:r>
            <a:r>
              <a:rPr lang="en-US" sz="2100" dirty="0" smtClean="0"/>
              <a:t>User</a:t>
            </a:r>
            <a:r>
              <a:rPr lang="id-ID" sz="2100" dirty="0" smtClean="0"/>
              <a:t>)</a:t>
            </a:r>
          </a:p>
          <a:p>
            <a:r>
              <a:rPr lang="id-ID" sz="2100" dirty="0" smtClean="0"/>
              <a:t>3. </a:t>
            </a:r>
            <a:r>
              <a:rPr lang="en-US" sz="2100" dirty="0" smtClean="0"/>
              <a:t>Other </a:t>
            </a:r>
            <a:r>
              <a:rPr lang="id-ID" sz="2100" dirty="0" smtClean="0"/>
              <a:t>(</a:t>
            </a:r>
            <a:r>
              <a:rPr lang="en-US" sz="2100" dirty="0" smtClean="0"/>
              <a:t>User </a:t>
            </a:r>
            <a:r>
              <a:rPr lang="id-ID" sz="2100" dirty="0" smtClean="0"/>
              <a:t>/ Group)</a:t>
            </a:r>
            <a:endParaRPr lang="en-US" sz="2100" dirty="0" smtClean="0"/>
          </a:p>
          <a:p>
            <a:r>
              <a:rPr lang="id-ID" sz="2100" dirty="0" smtClean="0"/>
              <a:t>4. </a:t>
            </a:r>
            <a:r>
              <a:rPr lang="en-US" sz="2100" dirty="0" smtClean="0"/>
              <a:t>Guest</a:t>
            </a:r>
          </a:p>
        </p:txBody>
      </p:sp>
    </p:spTree>
    <p:extLst>
      <p:ext uri="{BB962C8B-B14F-4D97-AF65-F5344CB8AC3E}">
        <p14:creationId xmlns:p14="http://schemas.microsoft.com/office/powerpoint/2010/main" val="49176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5801588"/>
          </a:xfrm>
          <a:prstGeom prst="rect">
            <a:avLst/>
          </a:prstGeom>
          <a:solidFill>
            <a:schemeClr val="accent1">
              <a:lumMod val="60000"/>
              <a:lumOff val="40000"/>
              <a:alpha val="75000"/>
            </a:schemeClr>
          </a:solidFill>
        </p:spPr>
        <p:txBody>
          <a:bodyPr wrap="square" rtlCol="0">
            <a:spAutoFit/>
          </a:bodyPr>
          <a:lstStyle/>
          <a:p>
            <a:r>
              <a:rPr lang="id-ID" sz="2100" b="1" dirty="0" smtClean="0"/>
              <a:t>ACCESS CONTROL ON LINUX :</a:t>
            </a:r>
          </a:p>
          <a:p>
            <a:endParaRPr lang="id-ID" sz="2100" b="1" dirty="0" smtClean="0"/>
          </a:p>
          <a:p>
            <a:endParaRPr lang="id-ID" sz="2100" b="1" dirty="0" smtClean="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r>
              <a:rPr lang="id-ID" sz="2100" b="1" dirty="0" smtClean="0"/>
              <a:t> </a:t>
            </a:r>
          </a:p>
          <a:p>
            <a:endParaRPr lang="id-ID" sz="2000" dirty="0" smtClean="0"/>
          </a:p>
          <a:p>
            <a:endParaRPr lang="id-ID" sz="2000" dirty="0"/>
          </a:p>
          <a:p>
            <a:endParaRPr lang="id-ID" sz="2000" b="1" dirty="0"/>
          </a:p>
          <a:p>
            <a:endParaRPr lang="id-ID" sz="2000" b="1" dirty="0" smtClean="0"/>
          </a:p>
          <a:p>
            <a:endParaRPr lang="id-ID" sz="2000" b="1" dirty="0"/>
          </a:p>
          <a:p>
            <a:endParaRPr lang="id-ID" sz="2000" b="1" dirty="0" smtClean="0"/>
          </a:p>
          <a:p>
            <a:endParaRPr lang="id-ID" sz="2000" b="1" dirty="0"/>
          </a:p>
        </p:txBody>
      </p:sp>
      <p:pic>
        <p:nvPicPr>
          <p:cNvPr id="7" name="Picture 6"/>
          <p:cNvPicPr>
            <a:picLocks noChangeAspect="1"/>
          </p:cNvPicPr>
          <p:nvPr/>
        </p:nvPicPr>
        <p:blipFill>
          <a:blip r:embed="rId4"/>
          <a:stretch>
            <a:fillRect/>
          </a:stretch>
        </p:blipFill>
        <p:spPr>
          <a:xfrm>
            <a:off x="581890" y="1271024"/>
            <a:ext cx="10889674" cy="2774504"/>
          </a:xfrm>
          <a:prstGeom prst="rect">
            <a:avLst/>
          </a:prstGeom>
        </p:spPr>
      </p:pic>
      <p:sp>
        <p:nvSpPr>
          <p:cNvPr id="8" name="TextBox 7"/>
          <p:cNvSpPr txBox="1"/>
          <p:nvPr/>
        </p:nvSpPr>
        <p:spPr>
          <a:xfrm>
            <a:off x="490330" y="4200021"/>
            <a:ext cx="10889674" cy="2200602"/>
          </a:xfrm>
          <a:prstGeom prst="rect">
            <a:avLst/>
          </a:prstGeom>
          <a:noFill/>
        </p:spPr>
        <p:txBody>
          <a:bodyPr wrap="square" rtlCol="0">
            <a:spAutoFit/>
          </a:bodyPr>
          <a:lstStyle/>
          <a:p>
            <a:pPr algn="just"/>
            <a:r>
              <a:rPr lang="id-ID" sz="2100" b="1" dirty="0" smtClean="0"/>
              <a:t>Perintah / </a:t>
            </a:r>
            <a:r>
              <a:rPr lang="en-US" sz="2100" b="1" dirty="0" smtClean="0"/>
              <a:t>Command </a:t>
            </a:r>
            <a:r>
              <a:rPr lang="id-ID" sz="2100" b="1" dirty="0" smtClean="0"/>
              <a:t>di Linux :</a:t>
            </a:r>
          </a:p>
          <a:p>
            <a:pPr algn="just"/>
            <a:r>
              <a:rPr lang="id-ID" sz="2100" dirty="0" smtClean="0"/>
              <a:t>su	: Super </a:t>
            </a:r>
            <a:r>
              <a:rPr lang="en-US" sz="2100" dirty="0" smtClean="0"/>
              <a:t>user</a:t>
            </a:r>
            <a:r>
              <a:rPr lang="id-ID" sz="2100" dirty="0" smtClean="0"/>
              <a:t> adalah perintah untuk masuk ke </a:t>
            </a:r>
            <a:r>
              <a:rPr lang="en-US" sz="2100" dirty="0" smtClean="0"/>
              <a:t>user</a:t>
            </a:r>
            <a:r>
              <a:rPr lang="id-ID" sz="2100" dirty="0" smtClean="0"/>
              <a:t> dengan hak akses tertinggi. </a:t>
            </a:r>
            <a:endParaRPr lang="id-ID" sz="2100" dirty="0"/>
          </a:p>
          <a:p>
            <a:pPr algn="just"/>
            <a:r>
              <a:rPr lang="id-ID" sz="2100" dirty="0" smtClean="0"/>
              <a:t>chmod 	: Perintah untuk mengubah hak akses dari sebuah </a:t>
            </a:r>
            <a:r>
              <a:rPr lang="en-US" sz="2100" dirty="0" smtClean="0"/>
              <a:t>file</a:t>
            </a:r>
            <a:r>
              <a:rPr lang="id-ID" sz="2100" dirty="0" smtClean="0"/>
              <a:t>.</a:t>
            </a:r>
          </a:p>
          <a:p>
            <a:pPr algn="just"/>
            <a:endParaRPr lang="id-ID" sz="1100" dirty="0" smtClean="0"/>
          </a:p>
          <a:p>
            <a:pPr algn="just"/>
            <a:r>
              <a:rPr lang="id-ID" sz="2100" b="1" dirty="0" smtClean="0"/>
              <a:t>Contoh Perintah : </a:t>
            </a:r>
          </a:p>
          <a:p>
            <a:pPr algn="just"/>
            <a:r>
              <a:rPr lang="id-ID" sz="2100" dirty="0" smtClean="0"/>
              <a:t>chmod 777 namafile 	rwx</a:t>
            </a:r>
            <a:r>
              <a:rPr lang="id-ID" sz="2100" dirty="0"/>
              <a:t> </a:t>
            </a:r>
            <a:r>
              <a:rPr lang="id-ID" sz="2100" dirty="0" smtClean="0"/>
              <a:t>rwx rwx</a:t>
            </a:r>
          </a:p>
          <a:p>
            <a:pPr algn="just"/>
            <a:r>
              <a:rPr lang="id-ID" sz="2100" dirty="0" smtClean="0"/>
              <a:t>chmod 421 namafile  	r - - </a:t>
            </a:r>
            <a:r>
              <a:rPr lang="id-ID" sz="2100" spc="-300" dirty="0" smtClean="0"/>
              <a:t> </a:t>
            </a:r>
            <a:r>
              <a:rPr lang="id-ID" sz="2100" spc="300" dirty="0" smtClean="0"/>
              <a:t>-w</a:t>
            </a:r>
            <a:r>
              <a:rPr lang="id-ID" sz="2100" dirty="0" smtClean="0"/>
              <a:t>- - - x </a:t>
            </a:r>
            <a:endParaRPr lang="en-US" sz="2100" dirty="0" smtClean="0"/>
          </a:p>
        </p:txBody>
      </p:sp>
    </p:spTree>
    <p:extLst>
      <p:ext uri="{BB962C8B-B14F-4D97-AF65-F5344CB8AC3E}">
        <p14:creationId xmlns:p14="http://schemas.microsoft.com/office/powerpoint/2010/main" val="3903481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4585871"/>
          </a:xfrm>
          <a:prstGeom prst="rect">
            <a:avLst/>
          </a:prstGeom>
          <a:solidFill>
            <a:schemeClr val="accent1">
              <a:lumMod val="60000"/>
              <a:lumOff val="40000"/>
              <a:alpha val="75000"/>
            </a:schemeClr>
          </a:solidFill>
        </p:spPr>
        <p:txBody>
          <a:bodyPr wrap="square" rtlCol="0">
            <a:spAutoFit/>
          </a:bodyPr>
          <a:lstStyle/>
          <a:p>
            <a:r>
              <a:rPr lang="id-ID" sz="2100" b="1" dirty="0" smtClean="0"/>
              <a:t>HARD DRIVE ENCRYPTION :</a:t>
            </a:r>
          </a:p>
          <a:p>
            <a:r>
              <a:rPr lang="en-US" sz="2100" dirty="0" smtClean="0"/>
              <a:t>Hard Drive Encryption </a:t>
            </a:r>
            <a:r>
              <a:rPr lang="id-ID" sz="2100" dirty="0" smtClean="0"/>
              <a:t>adalah sebuah teknologi yang memungkinkan pengguna dapat melakukan </a:t>
            </a:r>
            <a:r>
              <a:rPr lang="id-ID" sz="2100" dirty="0" err="1" smtClean="0"/>
              <a:t>enkripsi</a:t>
            </a:r>
            <a:r>
              <a:rPr lang="id-ID" sz="2100" dirty="0" smtClean="0"/>
              <a:t> data yang ada pada </a:t>
            </a:r>
            <a:r>
              <a:rPr lang="en-US" sz="2100" dirty="0" smtClean="0"/>
              <a:t>hard drive</a:t>
            </a:r>
            <a:r>
              <a:rPr lang="id-ID" sz="2100" dirty="0" smtClean="0"/>
              <a:t>.</a:t>
            </a:r>
          </a:p>
          <a:p>
            <a:endParaRPr lang="id-ID" sz="500" dirty="0" smtClean="0"/>
          </a:p>
          <a:p>
            <a:r>
              <a:rPr lang="en-US" sz="2100" dirty="0" smtClean="0"/>
              <a:t>Hard Drive Encryption</a:t>
            </a:r>
            <a:r>
              <a:rPr lang="id-ID" sz="2100" dirty="0" smtClean="0"/>
              <a:t> </a:t>
            </a:r>
            <a:r>
              <a:rPr lang="en-US" sz="2100" dirty="0" smtClean="0"/>
              <a:t>Software</a:t>
            </a:r>
            <a:r>
              <a:rPr lang="id-ID" sz="2100" dirty="0" smtClean="0"/>
              <a:t> atau </a:t>
            </a:r>
            <a:r>
              <a:rPr lang="en-US" sz="2100" dirty="0" smtClean="0"/>
              <a:t>Hardware</a:t>
            </a:r>
            <a:r>
              <a:rPr lang="id-ID" sz="2100" dirty="0" smtClean="0"/>
              <a:t> digunakan untuk mengenkripsi setiap bit data yang dalam </a:t>
            </a:r>
            <a:r>
              <a:rPr lang="en-US" sz="2100" dirty="0" smtClean="0"/>
              <a:t>hard drive</a:t>
            </a:r>
            <a:r>
              <a:rPr lang="id-ID" sz="2100" dirty="0" smtClean="0"/>
              <a:t>. </a:t>
            </a:r>
          </a:p>
          <a:p>
            <a:endParaRPr lang="id-ID" sz="2100" dirty="0"/>
          </a:p>
          <a:p>
            <a:r>
              <a:rPr lang="id-ID" sz="2100" dirty="0" smtClean="0"/>
              <a:t>Windows : </a:t>
            </a:r>
          </a:p>
          <a:p>
            <a:r>
              <a:rPr lang="en-US" sz="2000" dirty="0" smtClean="0"/>
              <a:t>BitLocker Drive Encryption</a:t>
            </a:r>
            <a:r>
              <a:rPr lang="id-ID" sz="2000" dirty="0" smtClean="0"/>
              <a:t>.</a:t>
            </a:r>
          </a:p>
          <a:p>
            <a:pPr marL="342900" indent="-342900">
              <a:buFontTx/>
              <a:buChar char="-"/>
            </a:pPr>
            <a:r>
              <a:rPr lang="en-US" sz="2000" dirty="0" smtClean="0"/>
              <a:t>Modus op</a:t>
            </a:r>
            <a:r>
              <a:rPr lang="id-ID" sz="2000" dirty="0" smtClean="0"/>
              <a:t>e</a:t>
            </a:r>
            <a:r>
              <a:rPr lang="en-US" sz="2000" dirty="0" smtClean="0"/>
              <a:t>rasi </a:t>
            </a:r>
            <a:r>
              <a:rPr lang="id-ID" sz="2000" dirty="0" smtClean="0"/>
              <a:t>transparan </a:t>
            </a:r>
          </a:p>
          <a:p>
            <a:pPr marL="342900" indent="-342900">
              <a:buFontTx/>
              <a:buChar char="-"/>
            </a:pPr>
            <a:r>
              <a:rPr lang="id-ID" sz="2000" dirty="0"/>
              <a:t>Modus autentikasi </a:t>
            </a:r>
            <a:r>
              <a:rPr lang="id-ID" sz="2000" dirty="0" smtClean="0"/>
              <a:t>pengguna</a:t>
            </a:r>
          </a:p>
          <a:p>
            <a:pPr marL="342900" indent="-342900">
              <a:buFontTx/>
              <a:buChar char="-"/>
            </a:pPr>
            <a:r>
              <a:rPr lang="id-ID" sz="2000" dirty="0"/>
              <a:t>Modus USB </a:t>
            </a:r>
            <a:r>
              <a:rPr lang="id-ID" sz="2000" dirty="0" smtClean="0"/>
              <a:t>Key</a:t>
            </a:r>
          </a:p>
          <a:p>
            <a:endParaRPr lang="id-ID" sz="2000" dirty="0" smtClean="0"/>
          </a:p>
          <a:p>
            <a:endParaRPr lang="id-ID" sz="2000" dirty="0"/>
          </a:p>
          <a:p>
            <a:endParaRPr lang="id-ID" sz="2000" b="1" dirty="0" smtClean="0"/>
          </a:p>
        </p:txBody>
      </p:sp>
    </p:spTree>
    <p:extLst>
      <p:ext uri="{BB962C8B-B14F-4D97-AF65-F5344CB8AC3E}">
        <p14:creationId xmlns:p14="http://schemas.microsoft.com/office/powerpoint/2010/main" val="24793137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5632311"/>
          </a:xfrm>
          <a:prstGeom prst="rect">
            <a:avLst/>
          </a:prstGeom>
          <a:solidFill>
            <a:schemeClr val="accent1">
              <a:lumMod val="60000"/>
              <a:lumOff val="40000"/>
              <a:alpha val="75000"/>
            </a:schemeClr>
          </a:solidFill>
        </p:spPr>
        <p:txBody>
          <a:bodyPr wrap="square" rtlCol="0">
            <a:spAutoFit/>
          </a:bodyPr>
          <a:lstStyle/>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p:txBody>
      </p:sp>
      <p:pic>
        <p:nvPicPr>
          <p:cNvPr id="2" name="Picture 1"/>
          <p:cNvPicPr>
            <a:picLocks noChangeAspect="1"/>
          </p:cNvPicPr>
          <p:nvPr/>
        </p:nvPicPr>
        <p:blipFill rotWithShape="1">
          <a:blip r:embed="rId4"/>
          <a:srcRect l="24118" t="19981" r="13529" b="14412"/>
          <a:stretch/>
        </p:blipFill>
        <p:spPr>
          <a:xfrm>
            <a:off x="2108299" y="784899"/>
            <a:ext cx="9197010" cy="5464578"/>
          </a:xfrm>
          <a:prstGeom prst="rect">
            <a:avLst/>
          </a:prstGeom>
        </p:spPr>
      </p:pic>
      <p:sp>
        <p:nvSpPr>
          <p:cNvPr id="3" name="Rectangle 2"/>
          <p:cNvSpPr/>
          <p:nvPr/>
        </p:nvSpPr>
        <p:spPr>
          <a:xfrm>
            <a:off x="490330" y="784899"/>
            <a:ext cx="1274617" cy="5464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id-ID" sz="2800" b="1" dirty="0" smtClean="0"/>
              <a:t>BITLOCKER </a:t>
            </a:r>
            <a:endParaRPr lang="en-US" sz="2800" b="1" dirty="0"/>
          </a:p>
        </p:txBody>
      </p:sp>
    </p:spTree>
    <p:extLst>
      <p:ext uri="{BB962C8B-B14F-4D97-AF65-F5344CB8AC3E}">
        <p14:creationId xmlns:p14="http://schemas.microsoft.com/office/powerpoint/2010/main" val="39985374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701033"/>
            <a:ext cx="11158331" cy="5786199"/>
          </a:xfrm>
          <a:prstGeom prst="rect">
            <a:avLst/>
          </a:prstGeom>
          <a:solidFill>
            <a:schemeClr val="accent1">
              <a:lumMod val="60000"/>
              <a:lumOff val="40000"/>
              <a:alpha val="75000"/>
            </a:schemeClr>
          </a:solidFill>
        </p:spPr>
        <p:txBody>
          <a:bodyPr wrap="square" rtlCol="0">
            <a:spAutoFit/>
          </a:bodyPr>
          <a:lstStyle/>
          <a:p>
            <a:r>
              <a:rPr lang="id-ID" sz="2100" b="1" dirty="0" smtClean="0"/>
              <a:t>ANTI VIRUS :</a:t>
            </a:r>
          </a:p>
          <a:p>
            <a:endParaRPr lang="id-ID" sz="2100" b="1" dirty="0"/>
          </a:p>
          <a:p>
            <a:endParaRPr lang="id-ID" sz="2100" b="1" dirty="0" smtClean="0"/>
          </a:p>
          <a:p>
            <a:endParaRPr lang="id-ID" sz="2100" b="1" dirty="0"/>
          </a:p>
          <a:p>
            <a:endParaRPr lang="id-ID" sz="2100" b="1" dirty="0" smtClean="0"/>
          </a:p>
          <a:p>
            <a:endParaRPr lang="id-ID" sz="2100" b="1" dirty="0" smtClean="0"/>
          </a:p>
          <a:p>
            <a:endParaRPr lang="id-ID" sz="2100" b="1" dirty="0" smtClean="0"/>
          </a:p>
          <a:p>
            <a:endParaRPr lang="id-ID" sz="2100" b="1" dirty="0"/>
          </a:p>
          <a:p>
            <a:endParaRPr lang="id-ID" sz="2100" b="1" dirty="0" smtClean="0"/>
          </a:p>
          <a:p>
            <a:r>
              <a:rPr lang="id-ID" sz="2100" b="1" dirty="0" smtClean="0"/>
              <a:t> </a:t>
            </a:r>
          </a:p>
          <a:p>
            <a:endParaRPr lang="id-ID" sz="2000" dirty="0" smtClean="0"/>
          </a:p>
          <a:p>
            <a:endParaRPr lang="id-ID" sz="2000" dirty="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p:txBody>
      </p:sp>
      <p:pic>
        <p:nvPicPr>
          <p:cNvPr id="2" name="Picture 1"/>
          <p:cNvPicPr>
            <a:picLocks noChangeAspect="1"/>
          </p:cNvPicPr>
          <p:nvPr/>
        </p:nvPicPr>
        <p:blipFill rotWithShape="1">
          <a:blip r:embed="rId4"/>
          <a:srcRect l="26738" t="12197" r="14866" b="14562"/>
          <a:stretch/>
        </p:blipFill>
        <p:spPr>
          <a:xfrm>
            <a:off x="4183776" y="1191643"/>
            <a:ext cx="7253758" cy="5112175"/>
          </a:xfrm>
          <a:prstGeom prst="rect">
            <a:avLst/>
          </a:prstGeom>
        </p:spPr>
      </p:pic>
      <p:sp>
        <p:nvSpPr>
          <p:cNvPr id="6" name="TextBox 5"/>
          <p:cNvSpPr txBox="1"/>
          <p:nvPr/>
        </p:nvSpPr>
        <p:spPr>
          <a:xfrm>
            <a:off x="490330" y="1078059"/>
            <a:ext cx="3693446" cy="1384995"/>
          </a:xfrm>
          <a:prstGeom prst="rect">
            <a:avLst/>
          </a:prstGeom>
          <a:noFill/>
        </p:spPr>
        <p:txBody>
          <a:bodyPr wrap="square" rtlCol="0">
            <a:spAutoFit/>
          </a:bodyPr>
          <a:lstStyle/>
          <a:p>
            <a:r>
              <a:rPr lang="id-ID" sz="2100" dirty="0" smtClean="0"/>
              <a:t>Tujuan : Mencegah </a:t>
            </a:r>
            <a:r>
              <a:rPr lang="en-US" sz="2100" dirty="0" smtClean="0"/>
              <a:t>system</a:t>
            </a:r>
            <a:r>
              <a:rPr lang="id-ID" sz="2100" dirty="0" smtClean="0"/>
              <a:t> dari serangan program-program </a:t>
            </a:r>
            <a:r>
              <a:rPr lang="en-US" sz="2100" dirty="0" smtClean="0"/>
              <a:t>malware</a:t>
            </a:r>
            <a:r>
              <a:rPr lang="id-ID" sz="2100" dirty="0" smtClean="0"/>
              <a:t> dan virus yang dapat merugikan pengguna. </a:t>
            </a:r>
            <a:endParaRPr lang="en-US" sz="2100" dirty="0" smtClean="0"/>
          </a:p>
        </p:txBody>
      </p:sp>
    </p:spTree>
    <p:extLst>
      <p:ext uri="{BB962C8B-B14F-4D97-AF65-F5344CB8AC3E}">
        <p14:creationId xmlns:p14="http://schemas.microsoft.com/office/powerpoint/2010/main" val="79741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rgbClr val="0070C0">
              <a:alpha val="75000"/>
            </a:srgbClr>
          </a:solidFill>
        </p:spPr>
        <p:txBody>
          <a:bodyPr wrap="square" rtlCol="0">
            <a:spAutoFit/>
          </a:bodyPr>
          <a:lstStyle/>
          <a:p>
            <a:pPr lvl="0"/>
            <a:r>
              <a:rPr lang="id-ID" sz="3600" b="1" spc="600" dirty="0" smtClean="0">
                <a:ln>
                  <a:solidFill>
                    <a:schemeClr val="bg1">
                      <a:lumMod val="95000"/>
                    </a:schemeClr>
                  </a:solidFill>
                </a:ln>
              </a:rPr>
              <a:t>MALICIUS  SOFTWARE</a:t>
            </a:r>
            <a:endParaRPr lang="en-US" sz="3600" b="1" spc="600" dirty="0">
              <a:ln>
                <a:solidFill>
                  <a:schemeClr val="bg1">
                    <a:lumMod val="95000"/>
                  </a:schemeClr>
                </a:solidFill>
              </a:ln>
            </a:endParaRPr>
          </a:p>
        </p:txBody>
      </p:sp>
      <p:sp>
        <p:nvSpPr>
          <p:cNvPr id="5" name="TextBox 4"/>
          <p:cNvSpPr txBox="1"/>
          <p:nvPr/>
        </p:nvSpPr>
        <p:spPr>
          <a:xfrm>
            <a:off x="490330" y="1066801"/>
            <a:ext cx="11158331" cy="5570756"/>
          </a:xfrm>
          <a:prstGeom prst="rect">
            <a:avLst/>
          </a:prstGeom>
          <a:solidFill>
            <a:schemeClr val="accent1">
              <a:lumMod val="60000"/>
              <a:lumOff val="40000"/>
              <a:alpha val="75000"/>
            </a:schemeClr>
          </a:solidFill>
        </p:spPr>
        <p:txBody>
          <a:bodyPr wrap="square" rtlCol="0">
            <a:spAutoFit/>
          </a:bodyPr>
          <a:lstStyle/>
          <a:p>
            <a:pPr algn="just"/>
            <a:r>
              <a:rPr lang="id-ID" sz="2000" b="1" dirty="0" smtClean="0"/>
              <a:t>APA ITU MALICIUS SOFTWARE :</a:t>
            </a:r>
          </a:p>
          <a:p>
            <a:pPr algn="just"/>
            <a:r>
              <a:rPr lang="id-ID" sz="2000" dirty="0" err="1" smtClean="0"/>
              <a:t>Malicius</a:t>
            </a:r>
            <a:r>
              <a:rPr lang="id-ID" sz="2000" dirty="0" smtClean="0"/>
              <a:t> </a:t>
            </a:r>
            <a:r>
              <a:rPr lang="id-ID" sz="2000" dirty="0" err="1" smtClean="0"/>
              <a:t>Software</a:t>
            </a:r>
            <a:r>
              <a:rPr lang="id-ID" sz="2000" dirty="0" smtClean="0"/>
              <a:t> (</a:t>
            </a:r>
            <a:r>
              <a:rPr lang="id-ID" sz="2000" i="1" dirty="0" smtClean="0"/>
              <a:t>malware</a:t>
            </a:r>
            <a:r>
              <a:rPr lang="id-ID" sz="2000" dirty="0" smtClean="0"/>
              <a:t>) adalah perangkat lunak atau </a:t>
            </a:r>
            <a:r>
              <a:rPr lang="id-ID" sz="2000" dirty="0" err="1" smtClean="0"/>
              <a:t>code</a:t>
            </a:r>
            <a:r>
              <a:rPr lang="id-ID" sz="2000" dirty="0" smtClean="0"/>
              <a:t> yang memiliki fungsi untuk mengganggu kenyamanan dan dapat membahayakan bagi pengguna. Terkadang malware juga disebut </a:t>
            </a:r>
            <a:r>
              <a:rPr lang="id-ID" sz="2000" dirty="0" err="1" smtClean="0"/>
              <a:t>badware</a:t>
            </a:r>
            <a:r>
              <a:rPr lang="id-ID" sz="2000" dirty="0" smtClean="0"/>
              <a:t>. </a:t>
            </a:r>
            <a:endParaRPr lang="id-ID" sz="2000" b="1" dirty="0"/>
          </a:p>
          <a:p>
            <a:endParaRPr lang="id-ID" sz="800" b="1" dirty="0" smtClean="0"/>
          </a:p>
          <a:p>
            <a:r>
              <a:rPr lang="id-ID" sz="2000" b="1" dirty="0" smtClean="0"/>
              <a:t>BAHAYA MALICIUS SOFTWARE : </a:t>
            </a:r>
            <a:endParaRPr lang="id-ID" sz="2000" dirty="0" smtClean="0"/>
          </a:p>
          <a:p>
            <a:pPr marL="457200" indent="-457200">
              <a:buFont typeface="+mj-lt"/>
              <a:buAutoNum type="arabicPeriod"/>
            </a:pPr>
            <a:r>
              <a:rPr lang="id-ID" sz="2000" dirty="0" smtClean="0"/>
              <a:t>Penghapusan Data</a:t>
            </a:r>
          </a:p>
          <a:p>
            <a:pPr marL="457200" indent="-457200">
              <a:buFont typeface="+mj-lt"/>
              <a:buAutoNum type="arabicPeriod"/>
            </a:pPr>
            <a:r>
              <a:rPr lang="id-ID" sz="2000" dirty="0" smtClean="0"/>
              <a:t>Pencurian Data</a:t>
            </a:r>
          </a:p>
          <a:p>
            <a:pPr marL="457200" indent="-457200">
              <a:buFont typeface="+mj-lt"/>
              <a:buAutoNum type="arabicPeriod"/>
            </a:pPr>
            <a:r>
              <a:rPr lang="id-ID" sz="2000" dirty="0" smtClean="0"/>
              <a:t>Pengintaian Komunikasi </a:t>
            </a:r>
          </a:p>
          <a:p>
            <a:pPr marL="457200" indent="-457200">
              <a:buFont typeface="+mj-lt"/>
              <a:buAutoNum type="arabicPeriod"/>
            </a:pPr>
            <a:r>
              <a:rPr lang="id-ID" sz="2000" dirty="0"/>
              <a:t>Pengaksesan Ke System Secara diam-diam </a:t>
            </a:r>
            <a:endParaRPr lang="id-ID" sz="2000" dirty="0" smtClean="0"/>
          </a:p>
          <a:p>
            <a:pPr marL="457200" indent="-457200">
              <a:buFont typeface="+mj-lt"/>
              <a:buAutoNum type="arabicPeriod"/>
            </a:pPr>
            <a:r>
              <a:rPr lang="id-ID" sz="2000" dirty="0" smtClean="0"/>
              <a:t>Pengambil Alihan Sebuah System </a:t>
            </a:r>
          </a:p>
          <a:p>
            <a:pPr marL="457200" indent="-457200">
              <a:buFont typeface="+mj-lt"/>
              <a:buAutoNum type="arabicPeriod"/>
            </a:pPr>
            <a:r>
              <a:rPr lang="id-ID" sz="2000" dirty="0" smtClean="0"/>
              <a:t>Pemerasan Dengan cara menjual kembali data yang dicuri</a:t>
            </a:r>
          </a:p>
          <a:p>
            <a:endParaRPr lang="id-ID" sz="800" dirty="0"/>
          </a:p>
          <a:p>
            <a:r>
              <a:rPr lang="id-ID" sz="2000" b="1" dirty="0" smtClean="0"/>
              <a:t>TUJUAN DIBUAT MALICIUS SOFTARE</a:t>
            </a:r>
          </a:p>
          <a:p>
            <a:pPr marL="457200" indent="-457200" algn="just">
              <a:buFont typeface="+mj-lt"/>
              <a:buAutoNum type="arabicPeriod"/>
            </a:pPr>
            <a:r>
              <a:rPr lang="id-ID" sz="2000" dirty="0"/>
              <a:t>Balas dendam terhadap sistem atau kelompok tertentu. </a:t>
            </a:r>
          </a:p>
          <a:p>
            <a:pPr marL="457200" indent="-457200" algn="just">
              <a:buFont typeface="+mj-lt"/>
              <a:buAutoNum type="arabicPeriod"/>
            </a:pPr>
            <a:r>
              <a:rPr lang="id-ID" sz="2000" dirty="0"/>
              <a:t>Ingin terkenal (Walaupun Tetap Anonym) </a:t>
            </a:r>
            <a:endParaRPr lang="id-ID" sz="2000" dirty="0" smtClean="0"/>
          </a:p>
          <a:p>
            <a:pPr marL="457200" indent="-457200" algn="just">
              <a:buFont typeface="+mj-lt"/>
              <a:buAutoNum type="arabicPeriod"/>
            </a:pPr>
            <a:r>
              <a:rPr lang="id-ID" sz="2000" dirty="0"/>
              <a:t>Memeras</a:t>
            </a:r>
          </a:p>
          <a:p>
            <a:pPr marL="457200" indent="-457200" algn="just">
              <a:buFont typeface="+mj-lt"/>
              <a:buAutoNum type="arabicPeriod"/>
            </a:pPr>
            <a:r>
              <a:rPr lang="id-ID" sz="2000" dirty="0"/>
              <a:t>Bercanda </a:t>
            </a:r>
            <a:endParaRPr lang="id-ID" sz="2000" dirty="0" smtClean="0"/>
          </a:p>
          <a:p>
            <a:pPr marL="457200" indent="-457200" algn="just">
              <a:buFont typeface="+mj-lt"/>
              <a:buAutoNum type="arabicPeriod"/>
            </a:pPr>
            <a:r>
              <a:rPr lang="id-ID" sz="2000" dirty="0" smtClean="0"/>
              <a:t>Tindakan </a:t>
            </a:r>
            <a:r>
              <a:rPr lang="id-ID" sz="2000" dirty="0"/>
              <a:t>Politik </a:t>
            </a:r>
          </a:p>
          <a:p>
            <a:pPr marL="457200" indent="-457200" algn="just">
              <a:buFont typeface="+mj-lt"/>
              <a:buAutoNum type="arabicPeriod"/>
            </a:pPr>
            <a:r>
              <a:rPr lang="id-ID" sz="2000" dirty="0" smtClean="0"/>
              <a:t>Eksperimen</a:t>
            </a:r>
          </a:p>
        </p:txBody>
      </p:sp>
    </p:spTree>
    <p:extLst>
      <p:ext uri="{BB962C8B-B14F-4D97-AF65-F5344CB8AC3E}">
        <p14:creationId xmlns:p14="http://schemas.microsoft.com/office/powerpoint/2010/main" val="3736995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p>
            <a:r>
              <a:rPr lang="id-ID" sz="2100" b="1" dirty="0" smtClean="0"/>
              <a:t>SEJARAH MALICIUS SOFTWARE</a:t>
            </a:r>
          </a:p>
          <a:p>
            <a:pPr marL="969963" indent="-969963">
              <a:tabLst>
                <a:tab pos="688975" algn="l"/>
              </a:tabLst>
            </a:pPr>
            <a:r>
              <a:rPr lang="id-ID" sz="2100" dirty="0" smtClean="0"/>
              <a:t>1949 	:	</a:t>
            </a:r>
            <a:r>
              <a:rPr lang="en-US" sz="2100" dirty="0"/>
              <a:t>"Theory of self-reproducing </a:t>
            </a:r>
            <a:r>
              <a:rPr lang="en-US" sz="2100" dirty="0" smtClean="0"/>
              <a:t>Automata"</a:t>
            </a:r>
            <a:r>
              <a:rPr lang="id-ID" sz="2100" dirty="0"/>
              <a:t> </a:t>
            </a:r>
            <a:r>
              <a:rPr lang="id-ID" sz="2100" dirty="0" smtClean="0"/>
              <a:t>Oleh : John Von Neumann</a:t>
            </a:r>
            <a:endParaRPr lang="id-ID" sz="2100" dirty="0"/>
          </a:p>
          <a:p>
            <a:pPr marL="969963" indent="-969963">
              <a:tabLst>
                <a:tab pos="688975" algn="l"/>
              </a:tabLst>
            </a:pPr>
            <a:r>
              <a:rPr lang="id-ID" sz="2100" dirty="0" smtClean="0"/>
              <a:t>1971  	:	</a:t>
            </a:r>
            <a:r>
              <a:rPr lang="id-ID" sz="2100" i="1" dirty="0" smtClean="0"/>
              <a:t>Creeper</a:t>
            </a:r>
            <a:r>
              <a:rPr lang="id-ID" sz="2100" dirty="0" smtClean="0"/>
              <a:t> “Virus Komputer Pertama” Oleh : </a:t>
            </a:r>
            <a:r>
              <a:rPr lang="en-US" sz="2100" dirty="0" smtClean="0"/>
              <a:t>Bob Thomas</a:t>
            </a:r>
            <a:r>
              <a:rPr lang="id-ID" sz="2100" dirty="0" smtClean="0"/>
              <a:t> di BBN Menginfeksi Sistem Operasi TENEX yang digunakan di DEC (Digital </a:t>
            </a:r>
            <a:r>
              <a:rPr lang="en-US" sz="2100" dirty="0" smtClean="0"/>
              <a:t>Equipment</a:t>
            </a:r>
            <a:r>
              <a:rPr lang="id-ID" sz="2100" dirty="0" smtClean="0"/>
              <a:t>) dan ARPANET.</a:t>
            </a:r>
          </a:p>
          <a:p>
            <a:pPr marL="969963" indent="-969963">
              <a:tabLst>
                <a:tab pos="688975" algn="l"/>
              </a:tabLst>
            </a:pPr>
            <a:r>
              <a:rPr lang="id-ID" sz="2100" dirty="0" smtClean="0"/>
              <a:t>1974	: </a:t>
            </a:r>
            <a:r>
              <a:rPr lang="id-ID" sz="2100" dirty="0"/>
              <a:t>	The Rabbit </a:t>
            </a:r>
            <a:r>
              <a:rPr lang="id-ID" sz="2100" dirty="0" smtClean="0"/>
              <a:t>atau Wabbit - Fork Bomb, Teknik Fork Bomb adalah teknik menggandakan diri secara berulang membuat performa sistem menurun hingga crash.</a:t>
            </a:r>
          </a:p>
          <a:p>
            <a:pPr marL="969963" indent="-969963">
              <a:tabLst>
                <a:tab pos="688975" algn="l"/>
              </a:tabLst>
            </a:pPr>
            <a:r>
              <a:rPr lang="id-ID" sz="2100" dirty="0" smtClean="0"/>
              <a:t>1975 	: </a:t>
            </a:r>
            <a:r>
              <a:rPr lang="id-ID" sz="2100" dirty="0"/>
              <a:t>	</a:t>
            </a:r>
            <a:r>
              <a:rPr lang="id-ID" sz="2100" dirty="0" smtClean="0"/>
              <a:t>ANIMAL  Oleh : </a:t>
            </a:r>
            <a:r>
              <a:rPr lang="id-ID" sz="2100" dirty="0"/>
              <a:t>John </a:t>
            </a:r>
            <a:r>
              <a:rPr lang="id-ID" sz="2100" dirty="0" smtClean="0"/>
              <a:t>Walker </a:t>
            </a:r>
            <a:r>
              <a:rPr lang="id-ID" sz="2100" dirty="0"/>
              <a:t>- UNIVAC 1108</a:t>
            </a:r>
            <a:r>
              <a:rPr lang="id-ID" sz="2100" dirty="0" smtClean="0"/>
              <a:t>. </a:t>
            </a:r>
          </a:p>
          <a:p>
            <a:pPr marL="969963" indent="-969963">
              <a:tabLst>
                <a:tab pos="688975" algn="l"/>
              </a:tabLst>
            </a:pPr>
            <a:r>
              <a:rPr lang="id-ID" sz="2100" dirty="0" smtClean="0"/>
              <a:t>		</a:t>
            </a:r>
            <a:r>
              <a:rPr lang="en-US" sz="2100" i="1" dirty="0"/>
              <a:t>The Shockwave Rider </a:t>
            </a:r>
            <a:r>
              <a:rPr lang="id-ID" sz="2100" dirty="0" smtClean="0"/>
              <a:t> Oleh : </a:t>
            </a:r>
            <a:r>
              <a:rPr lang="en-US" sz="2100" dirty="0" smtClean="0"/>
              <a:t>John Brunner</a:t>
            </a:r>
            <a:r>
              <a:rPr lang="id-ID" sz="2100" dirty="0" smtClean="0"/>
              <a:t> sebuah novel fiksi ilmiah menyebutkan “</a:t>
            </a:r>
            <a:r>
              <a:rPr lang="id-ID" sz="2100" dirty="0" err="1" smtClean="0"/>
              <a:t>worm</a:t>
            </a:r>
            <a:r>
              <a:rPr lang="id-ID" sz="2100" dirty="0" smtClean="0"/>
              <a:t>” sebagai sebuah program komputer yang dapat menyebar melalui jaringan.</a:t>
            </a:r>
          </a:p>
          <a:p>
            <a:pPr marL="969963" indent="-969963">
              <a:tabLst>
                <a:tab pos="688975" algn="l"/>
              </a:tabLst>
            </a:pPr>
            <a:r>
              <a:rPr lang="id-ID" sz="2100" dirty="0" smtClean="0"/>
              <a:t>1982	:  	Elk Cloner Oleh :  Richard Skrenta untuk System Operasi Apple II</a:t>
            </a:r>
          </a:p>
          <a:p>
            <a:pPr marL="969963" indent="-969963">
              <a:tabLst>
                <a:tab pos="688975" algn="l"/>
              </a:tabLst>
            </a:pPr>
            <a:r>
              <a:rPr lang="id-ID" sz="2100" dirty="0" smtClean="0"/>
              <a:t>1983 	: </a:t>
            </a:r>
          </a:p>
          <a:p>
            <a:pPr marL="969963" indent="-969963">
              <a:tabLst>
                <a:tab pos="688975" algn="l"/>
              </a:tabLst>
            </a:pPr>
            <a:r>
              <a:rPr lang="id-ID" sz="2100" dirty="0" smtClean="0"/>
              <a:t>1984	: </a:t>
            </a:r>
          </a:p>
          <a:p>
            <a:pPr marL="969963" indent="-969963">
              <a:tabLst>
                <a:tab pos="688975" algn="l"/>
              </a:tabLst>
            </a:pPr>
            <a:r>
              <a:rPr lang="id-ID" sz="2100" dirty="0" smtClean="0"/>
              <a:t>1986	: 	The </a:t>
            </a:r>
            <a:r>
              <a:rPr lang="en-US" sz="2100" dirty="0" smtClean="0"/>
              <a:t>Brain</a:t>
            </a:r>
            <a:r>
              <a:rPr lang="id-ID" sz="2100" dirty="0" smtClean="0"/>
              <a:t> (Pakistan </a:t>
            </a:r>
            <a:r>
              <a:rPr lang="en-US" sz="2100" dirty="0" smtClean="0"/>
              <a:t>Brain</a:t>
            </a:r>
            <a:r>
              <a:rPr lang="id-ID" sz="2100" dirty="0" smtClean="0"/>
              <a:t>)</a:t>
            </a:r>
            <a:r>
              <a:rPr lang="en-US" sz="2100" dirty="0" smtClean="0"/>
              <a:t> Boot Sector</a:t>
            </a:r>
            <a:r>
              <a:rPr lang="id-ID" sz="2100" dirty="0" smtClean="0"/>
              <a:t> </a:t>
            </a:r>
            <a:r>
              <a:rPr lang="id-ID" sz="2100" dirty="0"/>
              <a:t>Virus Pertama Oleh  : Basit Farooq </a:t>
            </a:r>
            <a:r>
              <a:rPr lang="id-ID" sz="2100" dirty="0" smtClean="0"/>
              <a:t>Alvi</a:t>
            </a:r>
            <a:r>
              <a:rPr lang="id-ID" sz="2100" dirty="0"/>
              <a:t> &amp; Amjad Farooq </a:t>
            </a:r>
            <a:r>
              <a:rPr lang="id-ID" sz="2100" dirty="0" smtClean="0"/>
              <a:t>Alvi. Virus pertama yang menyerang IBM Komputer. </a:t>
            </a:r>
          </a:p>
          <a:p>
            <a:pPr marL="969963" indent="-969963">
              <a:tabLst>
                <a:tab pos="688975" algn="l"/>
              </a:tabLst>
            </a:pPr>
            <a:r>
              <a:rPr lang="id-ID" sz="2100" dirty="0" smtClean="0"/>
              <a:t>1987 	: 	</a:t>
            </a:r>
          </a:p>
          <a:p>
            <a:pPr marL="969963" indent="-969963">
              <a:tabLst>
                <a:tab pos="688975" algn="l"/>
              </a:tabLst>
            </a:pPr>
            <a:r>
              <a:rPr lang="id-ID" sz="2100" dirty="0" smtClean="0"/>
              <a:t>1988 	: </a:t>
            </a:r>
          </a:p>
          <a:p>
            <a:pPr marL="969963" indent="-969963">
              <a:tabLst>
                <a:tab pos="688975" algn="l"/>
              </a:tabLst>
            </a:pPr>
            <a:r>
              <a:rPr lang="id-ID" sz="2100" dirty="0" smtClean="0"/>
              <a:t>1989	: </a:t>
            </a:r>
          </a:p>
        </p:txBody>
      </p:sp>
    </p:spTree>
    <p:extLst>
      <p:ext uri="{BB962C8B-B14F-4D97-AF65-F5344CB8AC3E}">
        <p14:creationId xmlns:p14="http://schemas.microsoft.com/office/powerpoint/2010/main" val="16666260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r>
              <a:rPr lang="id-ID" sz="2100" dirty="0" smtClean="0"/>
              <a:t>1990 	:	</a:t>
            </a:r>
          </a:p>
          <a:p>
            <a:pPr marL="969963" indent="-969963">
              <a:tabLst>
                <a:tab pos="688975" algn="l"/>
              </a:tabLst>
            </a:pPr>
            <a:r>
              <a:rPr lang="id-ID" sz="2100" dirty="0" smtClean="0"/>
              <a:t>1991  	: 	</a:t>
            </a:r>
          </a:p>
          <a:p>
            <a:pPr marL="969963" indent="-969963">
              <a:tabLst>
                <a:tab pos="688975" algn="l"/>
              </a:tabLst>
            </a:pPr>
            <a:r>
              <a:rPr lang="id-ID" sz="2100" dirty="0" smtClean="0"/>
              <a:t>1992</a:t>
            </a:r>
            <a:r>
              <a:rPr lang="id-ID" sz="2100" dirty="0"/>
              <a:t>	: </a:t>
            </a:r>
            <a:r>
              <a:rPr lang="id-ID" sz="2100" dirty="0" smtClean="0"/>
              <a:t>	Michelangelo (</a:t>
            </a:r>
            <a:r>
              <a:rPr lang="en-US" sz="2100" dirty="0" smtClean="0"/>
              <a:t>Boot Sector</a:t>
            </a:r>
            <a:r>
              <a:rPr lang="id-ID" sz="2100" dirty="0" smtClean="0"/>
              <a:t> Virus) menginfeksi System Operasi DOS. Menginfeksi 5 ribu komputer.  </a:t>
            </a:r>
          </a:p>
          <a:p>
            <a:pPr marL="969963" indent="-969963">
              <a:tabLst>
                <a:tab pos="688975" algn="l"/>
              </a:tabLst>
            </a:pPr>
            <a:r>
              <a:rPr lang="id-ID" sz="2100" dirty="0" smtClean="0"/>
              <a:t>1994	: 	</a:t>
            </a:r>
          </a:p>
          <a:p>
            <a:pPr marL="969963" indent="-969963">
              <a:tabLst>
                <a:tab pos="688975" algn="l"/>
              </a:tabLst>
            </a:pPr>
            <a:r>
              <a:rPr lang="id-ID" sz="2100" dirty="0" smtClean="0"/>
              <a:t>1995 	: 	</a:t>
            </a:r>
            <a:r>
              <a:rPr lang="en-US" sz="2100" dirty="0" smtClean="0"/>
              <a:t>Virus</a:t>
            </a:r>
            <a:r>
              <a:rPr lang="id-ID" sz="2100" dirty="0" smtClean="0"/>
              <a:t> </a:t>
            </a:r>
            <a:r>
              <a:rPr lang="en-US" sz="2100" dirty="0" smtClean="0"/>
              <a:t>Macro</a:t>
            </a:r>
            <a:r>
              <a:rPr lang="id-ID" sz="2100" dirty="0" smtClean="0"/>
              <a:t> pertama</a:t>
            </a:r>
            <a:r>
              <a:rPr lang="en-US" sz="2100" dirty="0" smtClean="0"/>
              <a:t>, </a:t>
            </a:r>
            <a:r>
              <a:rPr lang="id-ID" sz="2100" dirty="0" smtClean="0"/>
              <a:t>dikenal </a:t>
            </a:r>
            <a:r>
              <a:rPr lang="en-US" sz="2100" dirty="0" smtClean="0"/>
              <a:t>"Concept,". </a:t>
            </a:r>
            <a:r>
              <a:rPr lang="id-ID" sz="2100" dirty="0" smtClean="0"/>
              <a:t> Menginfeksi file</a:t>
            </a:r>
            <a:r>
              <a:rPr lang="en-US" sz="2100" dirty="0" smtClean="0"/>
              <a:t> </a:t>
            </a:r>
            <a:r>
              <a:rPr lang="en-US" sz="2100" dirty="0"/>
              <a:t>Microsoft Word documents.</a:t>
            </a:r>
            <a:endParaRPr lang="id-ID" sz="2100" dirty="0" smtClean="0"/>
          </a:p>
          <a:p>
            <a:pPr marL="969963" indent="-969963">
              <a:tabLst>
                <a:tab pos="688975" algn="l"/>
              </a:tabLst>
            </a:pPr>
            <a:r>
              <a:rPr lang="id-ID" sz="2100" dirty="0" smtClean="0"/>
              <a:t>1996 	:  	</a:t>
            </a:r>
          </a:p>
          <a:p>
            <a:pPr marL="969963" indent="-969963">
              <a:tabLst>
                <a:tab pos="688975" algn="l"/>
              </a:tabLst>
            </a:pPr>
            <a:r>
              <a:rPr lang="id-ID" sz="2100" dirty="0" smtClean="0"/>
              <a:t>1998	: 	Virus CIH - Virus pertama yang mampu menghapus ROM BIOS.  </a:t>
            </a:r>
          </a:p>
          <a:p>
            <a:pPr marL="969963" indent="-969963">
              <a:tabLst>
                <a:tab pos="688975" algn="l"/>
              </a:tabLst>
            </a:pPr>
            <a:r>
              <a:rPr lang="id-ID" sz="2100" dirty="0" smtClean="0"/>
              <a:t>1999	</a:t>
            </a:r>
            <a:r>
              <a:rPr lang="id-ID" sz="2100" dirty="0"/>
              <a:t>:  </a:t>
            </a:r>
            <a:r>
              <a:rPr lang="id-ID" sz="2100" dirty="0" smtClean="0"/>
              <a:t>	20 Januari :  Happy99  Worm - Virus pertama yang menyebar melalui </a:t>
            </a:r>
            <a:r>
              <a:rPr lang="id-ID" sz="2100" dirty="0" err="1" smtClean="0"/>
              <a:t>E-Mail</a:t>
            </a:r>
            <a:r>
              <a:rPr lang="id-ID" sz="2100" dirty="0" smtClean="0"/>
              <a:t>. </a:t>
            </a:r>
          </a:p>
          <a:p>
            <a:pPr marL="969963" indent="-969963">
              <a:tabLst>
                <a:tab pos="688975" algn="l"/>
              </a:tabLst>
            </a:pPr>
            <a:r>
              <a:rPr lang="id-ID" sz="2100" dirty="0"/>
              <a:t>	</a:t>
            </a:r>
            <a:r>
              <a:rPr lang="id-ID" sz="2100" dirty="0" smtClean="0"/>
              <a:t>	</a:t>
            </a:r>
            <a:r>
              <a:rPr lang="id-ID" sz="2100" dirty="0"/>
              <a:t>26 Maret :  Melissa </a:t>
            </a:r>
            <a:r>
              <a:rPr lang="id-ID" sz="2100" dirty="0" smtClean="0"/>
              <a:t>Worm - Targetnya adalah Microsoft Word dan </a:t>
            </a:r>
            <a:r>
              <a:rPr lang="id-ID" sz="2100" dirty="0" err="1" smtClean="0"/>
              <a:t>OutLook</a:t>
            </a:r>
            <a:r>
              <a:rPr lang="id-ID" sz="2100" dirty="0" smtClean="0"/>
              <a:t>.</a:t>
            </a:r>
          </a:p>
          <a:p>
            <a:pPr marL="969963" indent="-969963">
              <a:tabLst>
                <a:tab pos="688975" algn="l"/>
              </a:tabLst>
            </a:pPr>
            <a:r>
              <a:rPr lang="id-ID" sz="2100" dirty="0"/>
              <a:t>	</a:t>
            </a:r>
            <a:r>
              <a:rPr lang="id-ID" sz="2100" dirty="0" smtClean="0"/>
              <a:t>	6 Juni : </a:t>
            </a:r>
            <a:r>
              <a:rPr lang="id-ID" sz="2100" dirty="0" err="1" smtClean="0"/>
              <a:t>ExploreZip</a:t>
            </a:r>
            <a:r>
              <a:rPr lang="id-ID" sz="2100" dirty="0" smtClean="0"/>
              <a:t> Worm -  Targetnya adalah </a:t>
            </a:r>
            <a:r>
              <a:rPr lang="id-ID" sz="2100" dirty="0"/>
              <a:t>Microsoft </a:t>
            </a:r>
            <a:r>
              <a:rPr lang="id-ID" sz="2100" dirty="0" smtClean="0"/>
              <a:t>Word. </a:t>
            </a:r>
          </a:p>
          <a:p>
            <a:pPr marL="969963" indent="-969963">
              <a:tabLst>
                <a:tab pos="688975" algn="l"/>
              </a:tabLst>
            </a:pPr>
            <a:r>
              <a:rPr lang="id-ID" sz="2100" dirty="0"/>
              <a:t>	</a:t>
            </a:r>
            <a:r>
              <a:rPr lang="id-ID" sz="2100" dirty="0" smtClean="0"/>
              <a:t>	30 Desember : Kak Worm - Java </a:t>
            </a:r>
            <a:r>
              <a:rPr lang="id-ID" sz="2100" dirty="0" err="1" smtClean="0"/>
              <a:t>Script</a:t>
            </a:r>
            <a:r>
              <a:rPr lang="id-ID" sz="2100" dirty="0" smtClean="0"/>
              <a:t> Virus. </a:t>
            </a:r>
          </a:p>
          <a:p>
            <a:pPr marL="969963" indent="-969963">
              <a:tabLst>
                <a:tab pos="688975" algn="l"/>
              </a:tabLst>
            </a:pPr>
            <a:r>
              <a:rPr lang="id-ID" sz="2100" dirty="0" smtClean="0"/>
              <a:t>2000	: </a:t>
            </a:r>
          </a:p>
          <a:p>
            <a:pPr marL="969963" indent="-969963">
              <a:tabLst>
                <a:tab pos="688975" algn="l"/>
              </a:tabLst>
            </a:pPr>
            <a:r>
              <a:rPr lang="id-ID" sz="2100" dirty="0" smtClean="0"/>
              <a:t>2001 	: </a:t>
            </a:r>
          </a:p>
          <a:p>
            <a:pPr marL="969963" indent="-969963">
              <a:tabLst>
                <a:tab pos="688975" algn="l"/>
              </a:tabLst>
            </a:pPr>
            <a:r>
              <a:rPr lang="id-ID" sz="2100" dirty="0" smtClean="0"/>
              <a:t>2002	: </a:t>
            </a:r>
          </a:p>
          <a:p>
            <a:pPr marL="969963" indent="-969963">
              <a:tabLst>
                <a:tab pos="688975" algn="l"/>
              </a:tabLst>
            </a:pPr>
            <a:r>
              <a:rPr lang="id-ID" sz="2100" dirty="0" smtClean="0"/>
              <a:t>2003	: </a:t>
            </a:r>
          </a:p>
          <a:p>
            <a:pPr marL="969963" indent="-969963">
              <a:tabLst>
                <a:tab pos="688975" algn="l"/>
              </a:tabLst>
            </a:pPr>
            <a:r>
              <a:rPr lang="id-ID" sz="2100" dirty="0" smtClean="0"/>
              <a:t>2004	: </a:t>
            </a:r>
          </a:p>
        </p:txBody>
      </p:sp>
    </p:spTree>
    <p:extLst>
      <p:ext uri="{BB962C8B-B14F-4D97-AF65-F5344CB8AC3E}">
        <p14:creationId xmlns:p14="http://schemas.microsoft.com/office/powerpoint/2010/main" val="2810476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1084949" y="474466"/>
            <a:ext cx="10022167" cy="5909310"/>
          </a:xfrm>
          <a:prstGeom prst="rect">
            <a:avLst/>
          </a:prstGeom>
          <a:noFill/>
        </p:spPr>
        <p:txBody>
          <a:bodyPr wrap="none" lIns="91440" tIns="45720" rIns="91440" bIns="45720">
            <a:spAutoFit/>
          </a:bodyPr>
          <a:lstStyle/>
          <a:p>
            <a:pPr algn="ctr">
              <a:lnSpc>
                <a:spcPct val="150000"/>
              </a:lnSpc>
            </a:pPr>
            <a:r>
              <a:rPr lang="id-ID" sz="3600" b="1" spc="600" dirty="0" smtClean="0">
                <a:ln w="0">
                  <a:solidFill>
                    <a:schemeClr val="tx1"/>
                  </a:solidFill>
                </a:ln>
                <a:solidFill>
                  <a:srgbClr val="FF0000"/>
                </a:solidFill>
                <a:effectLst>
                  <a:outerShdw blurRad="38100" dist="38100" dir="2700000" algn="tl">
                    <a:srgbClr val="000000">
                      <a:alpha val="43137"/>
                    </a:srgbClr>
                  </a:outerShdw>
                </a:effectLst>
              </a:rPr>
              <a:t>PERNAH</a:t>
            </a:r>
            <a:r>
              <a:rPr lang="id-ID" sz="3600" b="1" spc="600" dirty="0" smtClean="0">
                <a:ln w="0">
                  <a:solidFill>
                    <a:schemeClr val="tx1"/>
                  </a:solidFill>
                </a:ln>
                <a:effectLst>
                  <a:outerShdw blurRad="38100" dist="38100" dir="2700000" algn="tl">
                    <a:srgbClr val="000000">
                      <a:alpha val="43137"/>
                    </a:srgbClr>
                  </a:outerShdw>
                </a:effectLst>
              </a:rPr>
              <a:t> </a:t>
            </a:r>
            <a:r>
              <a:rPr lang="id-ID" sz="3600" b="1" spc="600" dirty="0" smtClean="0">
                <a:ln w="0">
                  <a:solidFill>
                    <a:schemeClr val="tx1"/>
                  </a:solidFill>
                </a:ln>
                <a:solidFill>
                  <a:schemeClr val="bg1"/>
                </a:solidFill>
                <a:effectLst>
                  <a:outerShdw blurRad="38100" dist="38100" dir="2700000" algn="tl">
                    <a:srgbClr val="000000">
                      <a:alpha val="43137"/>
                    </a:srgbClr>
                  </a:outerShdw>
                </a:effectLst>
              </a:rPr>
              <a:t>TIDAK</a:t>
            </a:r>
          </a:p>
          <a:p>
            <a:pPr algn="ctr">
              <a:lnSpc>
                <a:spcPct val="150000"/>
              </a:lnSpc>
            </a:pPr>
            <a:r>
              <a:rPr lang="id-ID" sz="3600" dirty="0" smtClean="0">
                <a:ln w="0"/>
                <a:effectLst>
                  <a:outerShdw blurRad="38100" dist="19050" dir="2700000" algn="tl" rotWithShape="0">
                    <a:schemeClr val="dk1">
                      <a:alpha val="40000"/>
                    </a:schemeClr>
                  </a:outerShdw>
                </a:effectLst>
              </a:rPr>
              <a:t>Kehilangan data ?</a:t>
            </a:r>
          </a:p>
          <a:p>
            <a:pPr algn="ctr">
              <a:lnSpc>
                <a:spcPct val="150000"/>
              </a:lnSpc>
            </a:pPr>
            <a:r>
              <a:rPr lang="id-ID" sz="3600" dirty="0" err="1" smtClean="0">
                <a:ln w="0"/>
                <a:effectLst>
                  <a:outerShdw blurRad="38100" dist="19050" dir="2700000" algn="tl" rotWithShape="0">
                    <a:schemeClr val="dk1">
                      <a:alpha val="40000"/>
                    </a:schemeClr>
                  </a:outerShdw>
                </a:effectLst>
              </a:rPr>
              <a:t>Flash</a:t>
            </a:r>
            <a:r>
              <a:rPr lang="id-ID" sz="3600" dirty="0">
                <a:ln w="0"/>
                <a:effectLst>
                  <a:outerShdw blurRad="38100" dist="19050" dir="2700000" algn="tl" rotWithShape="0">
                    <a:schemeClr val="dk1">
                      <a:alpha val="40000"/>
                    </a:schemeClr>
                  </a:outerShdw>
                </a:effectLst>
              </a:rPr>
              <a:t> </a:t>
            </a:r>
            <a:r>
              <a:rPr lang="id-ID" sz="3600" dirty="0" err="1" smtClean="0">
                <a:ln w="0"/>
                <a:effectLst>
                  <a:outerShdw blurRad="38100" dist="19050" dir="2700000" algn="tl" rotWithShape="0">
                    <a:schemeClr val="dk1">
                      <a:alpha val="40000"/>
                    </a:schemeClr>
                  </a:outerShdw>
                </a:effectLst>
              </a:rPr>
              <a:t>disk</a:t>
            </a:r>
            <a:r>
              <a:rPr lang="id-ID" sz="3600" dirty="0" smtClean="0">
                <a:ln w="0"/>
                <a:effectLst>
                  <a:outerShdw blurRad="38100" dist="19050" dir="2700000" algn="tl" rotWithShape="0">
                    <a:schemeClr val="dk1">
                      <a:alpha val="40000"/>
                    </a:schemeClr>
                  </a:outerShdw>
                </a:effectLst>
              </a:rPr>
              <a:t> tidak bisa terbuka/kosong ?</a:t>
            </a:r>
          </a:p>
          <a:p>
            <a:pPr algn="ctr">
              <a:lnSpc>
                <a:spcPct val="150000"/>
              </a:lnSpc>
            </a:pPr>
            <a:r>
              <a:rPr lang="id-ID" sz="3600" b="0" cap="none" spc="0" dirty="0" smtClean="0">
                <a:ln w="0"/>
                <a:solidFill>
                  <a:schemeClr val="tx1"/>
                </a:solidFill>
                <a:effectLst>
                  <a:outerShdw blurRad="38100" dist="19050" dir="2700000" algn="tl" rotWithShape="0">
                    <a:schemeClr val="dk1">
                      <a:alpha val="40000"/>
                    </a:schemeClr>
                  </a:outerShdw>
                </a:effectLst>
              </a:rPr>
              <a:t>Komputer tiba-tiba </a:t>
            </a:r>
            <a:r>
              <a:rPr lang="id-ID" sz="3600" dirty="0" smtClean="0">
                <a:ln w="0"/>
                <a:effectLst>
                  <a:outerShdw blurRad="38100" dist="19050" dir="2700000" algn="tl" rotWithShape="0">
                    <a:schemeClr val="dk1">
                      <a:alpha val="40000"/>
                    </a:schemeClr>
                  </a:outerShdw>
                </a:effectLst>
              </a:rPr>
              <a:t>rusak </a:t>
            </a:r>
            <a:r>
              <a:rPr lang="id-ID" sz="3600" b="0" cap="none" spc="0" dirty="0" smtClean="0">
                <a:ln w="0"/>
                <a:solidFill>
                  <a:schemeClr val="tx1"/>
                </a:solidFill>
                <a:effectLst>
                  <a:outerShdw blurRad="38100" dist="19050" dir="2700000" algn="tl" rotWithShape="0">
                    <a:schemeClr val="dk1">
                      <a:alpha val="40000"/>
                    </a:schemeClr>
                  </a:outerShdw>
                </a:effectLst>
              </a:rPr>
              <a:t>ketika mau presentasi ?</a:t>
            </a:r>
            <a:endParaRPr lang="id-ID" sz="3600" dirty="0" smtClean="0">
              <a:ln w="0"/>
              <a:effectLst>
                <a:outerShdw blurRad="38100" dist="19050" dir="2700000" algn="tl" rotWithShape="0">
                  <a:schemeClr val="dk1">
                    <a:alpha val="40000"/>
                  </a:schemeClr>
                </a:outerShdw>
              </a:effectLst>
            </a:endParaRPr>
          </a:p>
          <a:p>
            <a:pPr algn="ctr">
              <a:lnSpc>
                <a:spcPct val="150000"/>
              </a:lnSpc>
            </a:pPr>
            <a:r>
              <a:rPr lang="id-ID" sz="3600" dirty="0" smtClean="0">
                <a:ln w="0"/>
                <a:effectLst>
                  <a:outerShdw blurRad="38100" dist="19050" dir="2700000" algn="tl" rotWithShape="0">
                    <a:schemeClr val="dk1">
                      <a:alpha val="40000"/>
                    </a:schemeClr>
                  </a:outerShdw>
                </a:effectLst>
              </a:rPr>
              <a:t>Jaringan tiba-tiba </a:t>
            </a:r>
            <a:r>
              <a:rPr lang="id-ID" sz="3600" dirty="0" err="1" smtClean="0">
                <a:ln w="0"/>
                <a:effectLst>
                  <a:outerShdw blurRad="38100" dist="19050" dir="2700000" algn="tl" rotWithShape="0">
                    <a:schemeClr val="dk1">
                      <a:alpha val="40000"/>
                    </a:schemeClr>
                  </a:outerShdw>
                </a:effectLst>
              </a:rPr>
              <a:t>disconnect</a:t>
            </a:r>
            <a:r>
              <a:rPr lang="id-ID" sz="3600" dirty="0" smtClean="0">
                <a:ln w="0"/>
                <a:effectLst>
                  <a:outerShdw blurRad="38100" dist="19050" dir="2700000" algn="tl" rotWithShape="0">
                    <a:schemeClr val="dk1">
                      <a:alpha val="40000"/>
                    </a:schemeClr>
                  </a:outerShdw>
                </a:effectLst>
              </a:rPr>
              <a:t> ? </a:t>
            </a:r>
            <a:endParaRPr lang="id-ID" sz="3600" b="0" cap="none" spc="0" dirty="0" smtClean="0">
              <a:ln w="0"/>
              <a:solidFill>
                <a:schemeClr val="tx1"/>
              </a:solidFill>
              <a:effectLst>
                <a:outerShdw blurRad="38100" dist="19050" dir="2700000" algn="tl" rotWithShape="0">
                  <a:schemeClr val="dk1">
                    <a:alpha val="40000"/>
                  </a:schemeClr>
                </a:outerShdw>
              </a:effectLst>
            </a:endParaRPr>
          </a:p>
          <a:p>
            <a:pPr algn="ctr">
              <a:lnSpc>
                <a:spcPct val="150000"/>
              </a:lnSpc>
            </a:pPr>
            <a:r>
              <a:rPr lang="id-ID" sz="3600" dirty="0" smtClean="0">
                <a:ln w="0"/>
                <a:effectLst>
                  <a:outerShdw blurRad="38100" dist="19050" dir="2700000" algn="tl" rotWithShape="0">
                    <a:schemeClr val="dk1">
                      <a:alpha val="40000"/>
                    </a:schemeClr>
                  </a:outerShdw>
                </a:effectLst>
              </a:rPr>
              <a:t>Menerima </a:t>
            </a:r>
            <a:r>
              <a:rPr lang="id-ID" sz="3600" dirty="0" err="1" smtClean="0">
                <a:ln w="0"/>
                <a:effectLst>
                  <a:outerShdw blurRad="38100" dist="19050" dir="2700000" algn="tl" rotWithShape="0">
                    <a:schemeClr val="dk1">
                      <a:alpha val="40000"/>
                    </a:schemeClr>
                  </a:outerShdw>
                </a:effectLst>
              </a:rPr>
              <a:t>E-Mail</a:t>
            </a:r>
            <a:r>
              <a:rPr lang="id-ID" sz="3600" dirty="0" smtClean="0">
                <a:ln w="0"/>
                <a:effectLst>
                  <a:outerShdw blurRad="38100" dist="19050" dir="2700000" algn="tl" rotWithShape="0">
                    <a:schemeClr val="dk1">
                      <a:alpha val="40000"/>
                    </a:schemeClr>
                  </a:outerShdw>
                </a:effectLst>
              </a:rPr>
              <a:t> untuk mengarah ke-link tertentu ? </a:t>
            </a:r>
          </a:p>
          <a:p>
            <a:pPr algn="ctr">
              <a:lnSpc>
                <a:spcPct val="150000"/>
              </a:lnSpc>
            </a:pPr>
            <a:r>
              <a:rPr lang="id-ID" sz="3600" dirty="0" smtClean="0">
                <a:ln w="0"/>
                <a:effectLst>
                  <a:outerShdw blurRad="38100" dist="19050" dir="2700000" algn="tl" rotWithShape="0">
                    <a:schemeClr val="dk1">
                      <a:alpha val="40000"/>
                    </a:schemeClr>
                  </a:outerShdw>
                </a:effectLst>
              </a:rPr>
              <a:t>Status FB/</a:t>
            </a:r>
            <a:r>
              <a:rPr lang="id-ID" sz="3600" dirty="0" err="1" smtClean="0">
                <a:ln w="0"/>
                <a:effectLst>
                  <a:outerShdw blurRad="38100" dist="19050" dir="2700000" algn="tl" rotWithShape="0">
                    <a:schemeClr val="dk1">
                      <a:alpha val="40000"/>
                    </a:schemeClr>
                  </a:outerShdw>
                </a:effectLst>
              </a:rPr>
              <a:t>twitter</a:t>
            </a:r>
            <a:r>
              <a:rPr lang="id-ID" sz="3600" dirty="0" smtClean="0">
                <a:ln w="0"/>
                <a:effectLst>
                  <a:outerShdw blurRad="38100" dist="19050" dir="2700000" algn="tl" rotWithShape="0">
                    <a:schemeClr val="dk1">
                      <a:alpha val="40000"/>
                    </a:schemeClr>
                  </a:outerShdw>
                </a:effectLst>
              </a:rPr>
              <a:t> ada yang aneh-aneh ? </a:t>
            </a:r>
          </a:p>
        </p:txBody>
      </p:sp>
    </p:spTree>
    <p:extLst>
      <p:ext uri="{BB962C8B-B14F-4D97-AF65-F5344CB8AC3E}">
        <p14:creationId xmlns:p14="http://schemas.microsoft.com/office/powerpoint/2010/main" val="2804397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262979"/>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r>
              <a:rPr lang="id-ID" sz="2100" dirty="0" smtClean="0"/>
              <a:t>1990 	:	</a:t>
            </a:r>
          </a:p>
          <a:p>
            <a:pPr marL="969963" indent="-969963">
              <a:tabLst>
                <a:tab pos="688975" algn="l"/>
              </a:tabLst>
            </a:pPr>
            <a:r>
              <a:rPr lang="id-ID" sz="2100" dirty="0" smtClean="0"/>
              <a:t>1991  	: 	</a:t>
            </a:r>
          </a:p>
          <a:p>
            <a:pPr marL="969963" indent="-969963">
              <a:tabLst>
                <a:tab pos="688975" algn="l"/>
              </a:tabLst>
            </a:pPr>
            <a:r>
              <a:rPr lang="id-ID" sz="2100" dirty="0" smtClean="0"/>
              <a:t>1992</a:t>
            </a:r>
            <a:r>
              <a:rPr lang="id-ID" sz="2100" dirty="0"/>
              <a:t>	: </a:t>
            </a:r>
            <a:r>
              <a:rPr lang="id-ID" sz="2100" dirty="0" smtClean="0"/>
              <a:t>	Michelangelo (</a:t>
            </a:r>
            <a:r>
              <a:rPr lang="en-US" sz="2100" dirty="0" smtClean="0"/>
              <a:t>Boot Sector</a:t>
            </a:r>
            <a:r>
              <a:rPr lang="id-ID" sz="2100" dirty="0" smtClean="0"/>
              <a:t> Virus) menginfeksi System Operasi DOS. Menginfeksi 5 ribu komputer.  </a:t>
            </a:r>
          </a:p>
          <a:p>
            <a:pPr marL="969963" indent="-969963">
              <a:tabLst>
                <a:tab pos="688975" algn="l"/>
              </a:tabLst>
            </a:pPr>
            <a:r>
              <a:rPr lang="id-ID" sz="2100" dirty="0" smtClean="0"/>
              <a:t>1994	: 	</a:t>
            </a:r>
          </a:p>
          <a:p>
            <a:pPr marL="969963" indent="-969963">
              <a:tabLst>
                <a:tab pos="688975" algn="l"/>
              </a:tabLst>
            </a:pPr>
            <a:r>
              <a:rPr lang="id-ID" sz="2100" dirty="0" smtClean="0"/>
              <a:t>1995 	: 	</a:t>
            </a:r>
            <a:r>
              <a:rPr lang="en-US" sz="2100" dirty="0" smtClean="0"/>
              <a:t>Virus</a:t>
            </a:r>
            <a:r>
              <a:rPr lang="id-ID" sz="2100" dirty="0" smtClean="0"/>
              <a:t> </a:t>
            </a:r>
            <a:r>
              <a:rPr lang="en-US" sz="2100" dirty="0" smtClean="0"/>
              <a:t>Macro</a:t>
            </a:r>
            <a:r>
              <a:rPr lang="id-ID" sz="2100" dirty="0" smtClean="0"/>
              <a:t> pertama</a:t>
            </a:r>
            <a:r>
              <a:rPr lang="en-US" sz="2100" dirty="0" smtClean="0"/>
              <a:t>, </a:t>
            </a:r>
            <a:r>
              <a:rPr lang="id-ID" sz="2100" dirty="0" smtClean="0"/>
              <a:t>dikenal </a:t>
            </a:r>
            <a:r>
              <a:rPr lang="en-US" sz="2100" dirty="0" smtClean="0"/>
              <a:t>"Concept,". </a:t>
            </a:r>
            <a:r>
              <a:rPr lang="id-ID" sz="2100" dirty="0" smtClean="0"/>
              <a:t> Menginfeksi file</a:t>
            </a:r>
            <a:r>
              <a:rPr lang="en-US" sz="2100" dirty="0" smtClean="0"/>
              <a:t> </a:t>
            </a:r>
            <a:r>
              <a:rPr lang="en-US" sz="2100" dirty="0"/>
              <a:t>Microsoft Word documents.</a:t>
            </a:r>
            <a:endParaRPr lang="id-ID" sz="2100" dirty="0" smtClean="0"/>
          </a:p>
          <a:p>
            <a:pPr marL="969963" indent="-969963">
              <a:tabLst>
                <a:tab pos="688975" algn="l"/>
              </a:tabLst>
            </a:pPr>
            <a:r>
              <a:rPr lang="id-ID" sz="2100" dirty="0" smtClean="0"/>
              <a:t>1996 	:  	</a:t>
            </a:r>
          </a:p>
          <a:p>
            <a:pPr marL="969963" indent="-969963">
              <a:tabLst>
                <a:tab pos="688975" algn="l"/>
              </a:tabLst>
            </a:pPr>
            <a:r>
              <a:rPr lang="id-ID" sz="2100" dirty="0" smtClean="0"/>
              <a:t>1998	: 	Virus CIH - Virus pertama yang mampu menghapus ROM BIOS.  </a:t>
            </a:r>
          </a:p>
          <a:p>
            <a:pPr marL="969963" indent="-969963">
              <a:tabLst>
                <a:tab pos="688975" algn="l"/>
              </a:tabLst>
            </a:pPr>
            <a:r>
              <a:rPr lang="id-ID" sz="2100" dirty="0" smtClean="0"/>
              <a:t>1999	</a:t>
            </a:r>
            <a:r>
              <a:rPr lang="id-ID" sz="2100" dirty="0"/>
              <a:t>:  </a:t>
            </a:r>
            <a:r>
              <a:rPr lang="id-ID" sz="2100" dirty="0" smtClean="0"/>
              <a:t>	20 Januari :  Happy99  Worm - Virus pertama yang menyebar melalui </a:t>
            </a:r>
            <a:r>
              <a:rPr lang="id-ID" sz="2100" dirty="0" err="1" smtClean="0"/>
              <a:t>E-Mail</a:t>
            </a:r>
            <a:r>
              <a:rPr lang="id-ID" sz="2100" dirty="0" smtClean="0"/>
              <a:t>. </a:t>
            </a:r>
          </a:p>
          <a:p>
            <a:pPr marL="969963" indent="-969963">
              <a:tabLst>
                <a:tab pos="688975" algn="l"/>
              </a:tabLst>
            </a:pPr>
            <a:r>
              <a:rPr lang="id-ID" sz="2100" dirty="0"/>
              <a:t>	</a:t>
            </a:r>
            <a:r>
              <a:rPr lang="id-ID" sz="2100" dirty="0" smtClean="0"/>
              <a:t>	</a:t>
            </a:r>
            <a:r>
              <a:rPr lang="id-ID" sz="2100" dirty="0"/>
              <a:t>26 Maret :  Melissa </a:t>
            </a:r>
            <a:r>
              <a:rPr lang="id-ID" sz="2100" dirty="0" smtClean="0"/>
              <a:t>Worm - Targetnya adalah Microsoft Word dan </a:t>
            </a:r>
            <a:r>
              <a:rPr lang="id-ID" sz="2100" dirty="0" err="1" smtClean="0"/>
              <a:t>OutLook</a:t>
            </a:r>
            <a:r>
              <a:rPr lang="id-ID" sz="2100" dirty="0" smtClean="0"/>
              <a:t>.</a:t>
            </a:r>
          </a:p>
          <a:p>
            <a:pPr marL="969963" indent="-969963">
              <a:tabLst>
                <a:tab pos="688975" algn="l"/>
              </a:tabLst>
            </a:pPr>
            <a:r>
              <a:rPr lang="id-ID" sz="2100" dirty="0"/>
              <a:t>	</a:t>
            </a:r>
            <a:r>
              <a:rPr lang="id-ID" sz="2100" dirty="0" smtClean="0"/>
              <a:t>	6 Juni : </a:t>
            </a:r>
            <a:r>
              <a:rPr lang="id-ID" sz="2100" dirty="0" err="1" smtClean="0"/>
              <a:t>ExploreZip</a:t>
            </a:r>
            <a:r>
              <a:rPr lang="id-ID" sz="2100" dirty="0" smtClean="0"/>
              <a:t> Worm -  Targetnya adalah </a:t>
            </a:r>
            <a:r>
              <a:rPr lang="id-ID" sz="2100" dirty="0"/>
              <a:t>Microsoft </a:t>
            </a:r>
            <a:r>
              <a:rPr lang="id-ID" sz="2100" dirty="0" smtClean="0"/>
              <a:t>Word. </a:t>
            </a:r>
          </a:p>
          <a:p>
            <a:pPr marL="969963" indent="-969963">
              <a:tabLst>
                <a:tab pos="688975" algn="l"/>
              </a:tabLst>
            </a:pPr>
            <a:r>
              <a:rPr lang="id-ID" sz="2100" dirty="0"/>
              <a:t>	</a:t>
            </a:r>
            <a:r>
              <a:rPr lang="id-ID" sz="2100" dirty="0" smtClean="0"/>
              <a:t>	30 Desember : Kak Worm - Java </a:t>
            </a:r>
            <a:r>
              <a:rPr lang="id-ID" sz="2100" dirty="0" err="1" smtClean="0"/>
              <a:t>Script</a:t>
            </a:r>
            <a:r>
              <a:rPr lang="id-ID" sz="2100" dirty="0" smtClean="0"/>
              <a:t> Virus. </a:t>
            </a:r>
          </a:p>
          <a:p>
            <a:pPr marL="969963" indent="-969963">
              <a:tabLst>
                <a:tab pos="688975" algn="l"/>
              </a:tabLst>
            </a:pPr>
            <a:r>
              <a:rPr lang="id-ID" sz="2100" dirty="0" smtClean="0"/>
              <a:t>2000</a:t>
            </a:r>
            <a:r>
              <a:rPr lang="id-ID" sz="2100" dirty="0"/>
              <a:t> </a:t>
            </a:r>
            <a:r>
              <a:rPr lang="id-ID" sz="2100" dirty="0" smtClean="0"/>
              <a:t>	:	</a:t>
            </a:r>
            <a:r>
              <a:rPr lang="id-ID" sz="2100" i="1" dirty="0" smtClean="0"/>
              <a:t>Sampai Dengan </a:t>
            </a:r>
          </a:p>
          <a:p>
            <a:pPr marL="969963" indent="-969963">
              <a:tabLst>
                <a:tab pos="688975" algn="l"/>
              </a:tabLst>
            </a:pPr>
            <a:r>
              <a:rPr lang="id-ID" sz="2100" dirty="0" smtClean="0"/>
              <a:t>2013	: </a:t>
            </a:r>
            <a:r>
              <a:rPr lang="id-ID" sz="2100" dirty="0"/>
              <a:t>	</a:t>
            </a:r>
            <a:r>
              <a:rPr lang="id-ID" sz="2100" dirty="0" smtClean="0"/>
              <a:t>CryptoLocker Trojan - </a:t>
            </a:r>
            <a:r>
              <a:rPr lang="id-ID" sz="2100" dirty="0" err="1" smtClean="0"/>
              <a:t>File-file</a:t>
            </a:r>
            <a:r>
              <a:rPr lang="id-ID" sz="2100" dirty="0" smtClean="0"/>
              <a:t> yang ada di </a:t>
            </a:r>
            <a:r>
              <a:rPr lang="id-ID" sz="2100" dirty="0" err="1" smtClean="0"/>
              <a:t>hard</a:t>
            </a:r>
            <a:r>
              <a:rPr lang="id-ID" sz="2100" dirty="0" smtClean="0"/>
              <a:t> </a:t>
            </a:r>
            <a:r>
              <a:rPr lang="id-ID" sz="2100" dirty="0" err="1" smtClean="0"/>
              <a:t>drive</a:t>
            </a:r>
            <a:r>
              <a:rPr lang="id-ID" sz="2100" dirty="0"/>
              <a:t> </a:t>
            </a:r>
            <a:r>
              <a:rPr lang="id-ID" sz="2100" dirty="0" err="1"/>
              <a:t>dienkripsi</a:t>
            </a:r>
            <a:r>
              <a:rPr lang="id-ID" sz="2100" dirty="0"/>
              <a:t> </a:t>
            </a:r>
            <a:r>
              <a:rPr lang="id-ID" sz="2100" dirty="0" smtClean="0"/>
              <a:t>menggunakan RSA 2048 bit. </a:t>
            </a:r>
          </a:p>
          <a:p>
            <a:pPr marL="969963" indent="-969963">
              <a:tabLst>
                <a:tab pos="688975" algn="l"/>
              </a:tabLst>
            </a:pPr>
            <a:r>
              <a:rPr lang="id-ID" sz="2100" dirty="0"/>
              <a:t>		</a:t>
            </a:r>
            <a:r>
              <a:rPr lang="id-ID" sz="2100" dirty="0" err="1"/>
              <a:t>Gameover</a:t>
            </a:r>
            <a:r>
              <a:rPr lang="id-ID" sz="2100" dirty="0"/>
              <a:t> </a:t>
            </a:r>
            <a:r>
              <a:rPr lang="id-ID" sz="2100" dirty="0" err="1" smtClean="0"/>
              <a:t>ZeuS</a:t>
            </a:r>
            <a:r>
              <a:rPr lang="id-ID" sz="2100" dirty="0" smtClean="0"/>
              <a:t> Trojan - Mencuri informasi </a:t>
            </a:r>
            <a:r>
              <a:rPr lang="id-ID" sz="2100" dirty="0" err="1" smtClean="0"/>
              <a:t>login</a:t>
            </a:r>
            <a:r>
              <a:rPr lang="id-ID" sz="2100" dirty="0" smtClean="0"/>
              <a:t>. </a:t>
            </a:r>
          </a:p>
          <a:p>
            <a:pPr marL="969963" indent="-969963">
              <a:tabLst>
                <a:tab pos="688975" algn="l"/>
              </a:tabLst>
            </a:pPr>
            <a:r>
              <a:rPr lang="id-ID" sz="2100" dirty="0"/>
              <a:t>2014 	: 	</a:t>
            </a:r>
            <a:r>
              <a:rPr lang="id-ID" sz="2100" dirty="0" err="1" smtClean="0"/>
              <a:t>Heartbleed</a:t>
            </a:r>
            <a:r>
              <a:rPr lang="id-ID" sz="2100" dirty="0"/>
              <a:t> </a:t>
            </a:r>
            <a:r>
              <a:rPr lang="id-ID" sz="2100" dirty="0" smtClean="0"/>
              <a:t>- </a:t>
            </a:r>
            <a:r>
              <a:rPr lang="id-ID" sz="2100" dirty="0" err="1" smtClean="0"/>
              <a:t>OpenSSL</a:t>
            </a:r>
            <a:r>
              <a:rPr lang="id-ID" sz="2100" dirty="0" smtClean="0"/>
              <a:t> </a:t>
            </a:r>
            <a:r>
              <a:rPr lang="id-ID" sz="2100" dirty="0" err="1" smtClean="0"/>
              <a:t>cryptography</a:t>
            </a:r>
            <a:r>
              <a:rPr lang="id-ID" sz="2100" dirty="0" smtClean="0"/>
              <a:t>.</a:t>
            </a:r>
          </a:p>
        </p:txBody>
      </p:sp>
      <p:sp>
        <p:nvSpPr>
          <p:cNvPr id="2" name="Rectangle 1"/>
          <p:cNvSpPr/>
          <p:nvPr/>
        </p:nvSpPr>
        <p:spPr>
          <a:xfrm>
            <a:off x="405921" y="5959319"/>
            <a:ext cx="11158331" cy="369332"/>
          </a:xfrm>
          <a:prstGeom prst="rect">
            <a:avLst/>
          </a:prstGeom>
        </p:spPr>
        <p:txBody>
          <a:bodyPr wrap="square">
            <a:spAutoFit/>
          </a:bodyPr>
          <a:lstStyle/>
          <a:p>
            <a:r>
              <a:rPr lang="en-US" dirty="0">
                <a:hlinkClick r:id="rId4"/>
              </a:rPr>
              <a:t>http://en.wikipedia.org/wiki/Timeline_of_computer_viruses_and_worms</a:t>
            </a:r>
            <a:endParaRPr lang="en-US" dirty="0"/>
          </a:p>
        </p:txBody>
      </p:sp>
    </p:spTree>
    <p:extLst>
      <p:ext uri="{BB962C8B-B14F-4D97-AF65-F5344CB8AC3E}">
        <p14:creationId xmlns:p14="http://schemas.microsoft.com/office/powerpoint/2010/main" val="3143639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rgbClr val="0070C0">
              <a:alpha val="75000"/>
            </a:srgbClr>
          </a:solidFill>
        </p:spPr>
        <p:txBody>
          <a:bodyPr wrap="square" rtlCol="0">
            <a:spAutoFit/>
          </a:bodyPr>
          <a:lstStyle/>
          <a:p>
            <a:pPr lvl="0"/>
            <a:r>
              <a:rPr lang="id-ID" sz="3600" b="1" spc="600" dirty="0" smtClean="0">
                <a:ln>
                  <a:solidFill>
                    <a:schemeClr val="bg1">
                      <a:lumMod val="95000"/>
                    </a:schemeClr>
                  </a:solidFill>
                </a:ln>
              </a:rPr>
              <a:t>JENIS-JENIS MALICIUS SOFTWARE</a:t>
            </a:r>
            <a:endParaRPr lang="en-US" sz="3600" b="1" spc="600" dirty="0">
              <a:ln>
                <a:solidFill>
                  <a:schemeClr val="bg1">
                    <a:lumMod val="95000"/>
                  </a:schemeClr>
                </a:solidFill>
              </a:ln>
            </a:endParaRPr>
          </a:p>
        </p:txBody>
      </p:sp>
      <p:sp>
        <p:nvSpPr>
          <p:cNvPr id="5" name="TextBox 4"/>
          <p:cNvSpPr txBox="1"/>
          <p:nvPr/>
        </p:nvSpPr>
        <p:spPr>
          <a:xfrm>
            <a:off x="490330" y="1066801"/>
            <a:ext cx="11158331" cy="5632311"/>
          </a:xfrm>
          <a:prstGeom prst="rect">
            <a:avLst/>
          </a:prstGeom>
          <a:solidFill>
            <a:schemeClr val="accent1">
              <a:lumMod val="60000"/>
              <a:lumOff val="40000"/>
              <a:alpha val="75000"/>
            </a:schemeClr>
          </a:solidFill>
        </p:spPr>
        <p:txBody>
          <a:bodyPr wrap="square" rtlCol="0">
            <a:spAutoFit/>
          </a:bodyPr>
          <a:lstStyle/>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a:p>
          <a:p>
            <a:endParaRPr lang="id-ID" sz="2000" b="1" dirty="0" smtClean="0"/>
          </a:p>
          <a:p>
            <a:endParaRPr lang="id-ID" sz="2000" b="1" dirty="0" smtClean="0"/>
          </a:p>
        </p:txBody>
      </p:sp>
      <p:graphicFrame>
        <p:nvGraphicFramePr>
          <p:cNvPr id="3" name="Diagram 2"/>
          <p:cNvGraphicFramePr/>
          <p:nvPr>
            <p:extLst>
              <p:ext uri="{D42A27DB-BD31-4B8C-83A1-F6EECF244321}">
                <p14:modId xmlns:p14="http://schemas.microsoft.com/office/powerpoint/2010/main" val="3768722518"/>
              </p:ext>
            </p:extLst>
          </p:nvPr>
        </p:nvGraphicFramePr>
        <p:xfrm>
          <a:off x="-1463038" y="1242774"/>
          <a:ext cx="7849449" cy="5232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4417256" y="1144165"/>
            <a:ext cx="7128170" cy="5262979"/>
          </a:xfrm>
          <a:prstGeom prst="rect">
            <a:avLst/>
          </a:prstGeom>
        </p:spPr>
        <p:txBody>
          <a:bodyPr wrap="square">
            <a:spAutoFit/>
          </a:bodyPr>
          <a:lstStyle/>
          <a:p>
            <a:pPr algn="just"/>
            <a:r>
              <a:rPr lang="id-ID" sz="2100" b="1" i="1" dirty="0" smtClean="0"/>
              <a:t>Virus</a:t>
            </a:r>
            <a:r>
              <a:rPr lang="id-ID" sz="2100" dirty="0" smtClean="0"/>
              <a:t> : merupakan jenis malware yang mampu mengandakan diri dan mampu menempel dan menjadi bagian dari system. </a:t>
            </a:r>
            <a:r>
              <a:rPr lang="id-ID" sz="2100" b="1" i="1" dirty="0" smtClean="0"/>
              <a:t>Worm</a:t>
            </a:r>
            <a:r>
              <a:rPr lang="id-ID" sz="2100" dirty="0" smtClean="0"/>
              <a:t> : adalah program yang dapat mereplikasi dirinya sendiri dan mengirim </a:t>
            </a:r>
            <a:r>
              <a:rPr lang="id-ID" sz="2100" dirty="0" err="1" smtClean="0"/>
              <a:t>kopian-nya</a:t>
            </a:r>
            <a:r>
              <a:rPr lang="id-ID" sz="2100" dirty="0" smtClean="0"/>
              <a:t> dari satu komputer ke komputer lain melalui jaringan. </a:t>
            </a:r>
          </a:p>
          <a:p>
            <a:pPr algn="just"/>
            <a:r>
              <a:rPr lang="id-ID" sz="2100" b="1" i="1" dirty="0" smtClean="0"/>
              <a:t>Time Bomb </a:t>
            </a:r>
            <a:r>
              <a:rPr lang="id-ID" sz="2100" dirty="0" smtClean="0"/>
              <a:t>:</a:t>
            </a:r>
            <a:r>
              <a:rPr lang="id-ID" sz="2100" b="1" i="1" dirty="0" smtClean="0"/>
              <a:t> </a:t>
            </a:r>
            <a:r>
              <a:rPr lang="id-ID" sz="2100" dirty="0" smtClean="0"/>
              <a:t>merupakan </a:t>
            </a:r>
            <a:r>
              <a:rPr lang="id-ID" sz="2100" dirty="0" err="1" smtClean="0"/>
              <a:t>suatu</a:t>
            </a:r>
            <a:r>
              <a:rPr lang="id-ID" sz="2100" dirty="0" smtClean="0"/>
              <a:t> program yang akan beraksi melakukan tindakan mengganggu berdasarkan waktu. </a:t>
            </a:r>
            <a:endParaRPr lang="id-ID" sz="2100" dirty="0"/>
          </a:p>
          <a:p>
            <a:pPr algn="just"/>
            <a:r>
              <a:rPr lang="id-ID" sz="2100" b="1" i="1" dirty="0" smtClean="0"/>
              <a:t>Trojan </a:t>
            </a:r>
            <a:r>
              <a:rPr lang="id-ID" sz="2100" dirty="0" smtClean="0"/>
              <a:t>:</a:t>
            </a:r>
            <a:r>
              <a:rPr lang="id-ID" sz="2100" b="1" i="1" dirty="0" smtClean="0"/>
              <a:t> </a:t>
            </a:r>
            <a:r>
              <a:rPr lang="id-ID" sz="2100" dirty="0" smtClean="0"/>
              <a:t>atau sering dikenal </a:t>
            </a:r>
            <a:r>
              <a:rPr lang="id-ID" sz="2100" dirty="0" err="1" smtClean="0"/>
              <a:t>trojan</a:t>
            </a:r>
            <a:r>
              <a:rPr lang="id-ID" sz="2100" dirty="0" smtClean="0"/>
              <a:t> </a:t>
            </a:r>
            <a:r>
              <a:rPr lang="id-ID" sz="2100" dirty="0" err="1" smtClean="0"/>
              <a:t>horse</a:t>
            </a:r>
            <a:r>
              <a:rPr lang="id-ID" sz="2100" dirty="0" smtClean="0"/>
              <a:t> adalah salah satu jenis malware yang didesain khusus dengan kemampuan yang mampu dikontrol oleh penggunanya melalui </a:t>
            </a:r>
            <a:r>
              <a:rPr lang="en-US" sz="2100" dirty="0" smtClean="0"/>
              <a:t>backdoor</a:t>
            </a:r>
            <a:r>
              <a:rPr lang="id-ID" sz="2100" dirty="0" smtClean="0"/>
              <a:t>.  </a:t>
            </a:r>
          </a:p>
          <a:p>
            <a:pPr algn="just"/>
            <a:r>
              <a:rPr lang="id-ID" sz="2100" b="1" i="1" dirty="0" err="1" smtClean="0"/>
              <a:t>Spyware</a:t>
            </a:r>
            <a:r>
              <a:rPr lang="id-ID" sz="2100" b="1" i="1" dirty="0" smtClean="0"/>
              <a:t> </a:t>
            </a:r>
            <a:r>
              <a:rPr lang="id-ID" sz="2100" dirty="0" smtClean="0"/>
              <a:t>:</a:t>
            </a:r>
            <a:r>
              <a:rPr lang="id-ID" sz="2100" b="1" i="1" dirty="0" smtClean="0"/>
              <a:t> </a:t>
            </a:r>
            <a:r>
              <a:rPr lang="id-ID" sz="2100" dirty="0" smtClean="0"/>
              <a:t>merupakan program malware yang biasanya dipergunakan untuk mengintai &amp; mencuri </a:t>
            </a:r>
            <a:r>
              <a:rPr lang="id-ID" sz="2100" dirty="0" err="1" smtClean="0"/>
              <a:t>iformasi</a:t>
            </a:r>
            <a:r>
              <a:rPr lang="id-ID" sz="2100" dirty="0" smtClean="0"/>
              <a:t> sensitif. </a:t>
            </a:r>
          </a:p>
          <a:p>
            <a:pPr algn="just"/>
            <a:r>
              <a:rPr lang="id-ID" sz="2100" b="1" i="1" dirty="0" err="1" smtClean="0"/>
              <a:t>Adware</a:t>
            </a:r>
            <a:r>
              <a:rPr lang="id-ID" sz="2100" b="1" i="1" dirty="0" smtClean="0"/>
              <a:t> </a:t>
            </a:r>
            <a:r>
              <a:rPr lang="id-ID" sz="2100" dirty="0" smtClean="0"/>
              <a:t>:</a:t>
            </a:r>
            <a:r>
              <a:rPr lang="id-ID" sz="2100" b="1" i="1" dirty="0" smtClean="0"/>
              <a:t> </a:t>
            </a:r>
            <a:r>
              <a:rPr lang="id-ID" sz="2100" dirty="0" smtClean="0"/>
              <a:t>merupakan kependekan </a:t>
            </a:r>
            <a:r>
              <a:rPr lang="id-ID" sz="2100" dirty="0" err="1" smtClean="0"/>
              <a:t>Advertising</a:t>
            </a:r>
            <a:r>
              <a:rPr lang="id-ID" sz="2100" dirty="0" smtClean="0"/>
              <a:t> </a:t>
            </a:r>
            <a:r>
              <a:rPr lang="id-ID" sz="2100" dirty="0" err="1" smtClean="0"/>
              <a:t>Sofware</a:t>
            </a:r>
            <a:r>
              <a:rPr lang="id-ID" sz="2100" dirty="0" smtClean="0"/>
              <a:t> tujuan dari program ini adalah menampilkan iklan-iklan. </a:t>
            </a:r>
          </a:p>
          <a:p>
            <a:pPr algn="just"/>
            <a:r>
              <a:rPr lang="id-ID" sz="2100" b="1" i="1" dirty="0" err="1" smtClean="0"/>
              <a:t>Stealware</a:t>
            </a:r>
            <a:r>
              <a:rPr lang="id-ID" sz="2100" b="1" i="1" dirty="0" smtClean="0"/>
              <a:t> </a:t>
            </a:r>
            <a:r>
              <a:rPr lang="id-ID" sz="2100" dirty="0" smtClean="0"/>
              <a:t>:</a:t>
            </a:r>
            <a:r>
              <a:rPr lang="id-ID" sz="2100" b="1" i="1" dirty="0" smtClean="0"/>
              <a:t> </a:t>
            </a:r>
            <a:r>
              <a:rPr lang="id-ID" sz="2100" dirty="0" smtClean="0"/>
              <a:t>adalah jenis malware yang dipergunakan untuk mencuri data-data atau informasi-informasi sensitif pengguna.</a:t>
            </a:r>
            <a:endParaRPr lang="en-US" sz="2100" dirty="0"/>
          </a:p>
        </p:txBody>
      </p:sp>
    </p:spTree>
    <p:extLst>
      <p:ext uri="{BB962C8B-B14F-4D97-AF65-F5344CB8AC3E}">
        <p14:creationId xmlns:p14="http://schemas.microsoft.com/office/powerpoint/2010/main" val="7701800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2031325"/>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r>
              <a:rPr lang="id-ID" sz="2100" b="1" dirty="0" smtClean="0"/>
              <a:t>TIPE-TIPE VIRUS </a:t>
            </a:r>
          </a:p>
          <a:p>
            <a:pPr marL="463550" indent="-463550">
              <a:buFont typeface="+mj-lt"/>
              <a:buAutoNum type="arabicPeriod"/>
            </a:pPr>
            <a:r>
              <a:rPr lang="id-ID" sz="2100" dirty="0" smtClean="0"/>
              <a:t>Virus </a:t>
            </a:r>
            <a:r>
              <a:rPr lang="id-ID" sz="2100" dirty="0" err="1"/>
              <a:t>boot</a:t>
            </a:r>
            <a:r>
              <a:rPr lang="id-ID" sz="2100" dirty="0"/>
              <a:t> </a:t>
            </a:r>
            <a:r>
              <a:rPr lang="id-ID" sz="2100" dirty="0" err="1" smtClean="0"/>
              <a:t>sector</a:t>
            </a:r>
            <a:endParaRPr lang="id-ID" sz="2100" dirty="0"/>
          </a:p>
          <a:p>
            <a:pPr marL="463550" indent="-463550">
              <a:buFont typeface="+mj-lt"/>
              <a:buAutoNum type="arabicPeriod"/>
            </a:pPr>
            <a:r>
              <a:rPr lang="id-ID" sz="2100" dirty="0" err="1" smtClean="0"/>
              <a:t>Executable</a:t>
            </a:r>
            <a:r>
              <a:rPr lang="id-ID" sz="2100" dirty="0" smtClean="0"/>
              <a:t> </a:t>
            </a:r>
            <a:r>
              <a:rPr lang="id-ID" sz="2100" dirty="0" err="1"/>
              <a:t>Infector</a:t>
            </a:r>
            <a:r>
              <a:rPr lang="id-ID" sz="2100" dirty="0"/>
              <a:t> Virus</a:t>
            </a:r>
          </a:p>
          <a:p>
            <a:pPr marL="463550" indent="-463550">
              <a:buFont typeface="+mj-lt"/>
              <a:buAutoNum type="arabicPeriod"/>
            </a:pPr>
            <a:r>
              <a:rPr lang="id-ID" sz="2100" dirty="0" smtClean="0"/>
              <a:t>Virus </a:t>
            </a:r>
            <a:r>
              <a:rPr lang="id-ID" sz="2100" dirty="0" err="1" smtClean="0"/>
              <a:t>macro</a:t>
            </a:r>
            <a:endParaRPr lang="id-ID" sz="2100" dirty="0"/>
          </a:p>
          <a:p>
            <a:pPr marL="463550" indent="-463550">
              <a:buFont typeface="+mj-lt"/>
              <a:buAutoNum type="arabicPeriod"/>
            </a:pPr>
            <a:r>
              <a:rPr lang="id-ID" sz="2100" dirty="0" smtClean="0"/>
              <a:t>Multi </a:t>
            </a:r>
            <a:r>
              <a:rPr lang="id-ID" sz="2100" dirty="0" err="1" smtClean="0"/>
              <a:t>Partition</a:t>
            </a:r>
            <a:r>
              <a:rPr lang="id-ID" sz="2100" dirty="0" smtClean="0"/>
              <a:t> virus</a:t>
            </a:r>
            <a:endParaRPr lang="id-ID" sz="2100" dirty="0"/>
          </a:p>
          <a:p>
            <a:pPr marL="463550" indent="-463550">
              <a:buFont typeface="+mj-lt"/>
              <a:buAutoNum type="arabicPeriod"/>
            </a:pPr>
            <a:r>
              <a:rPr lang="id-ID" sz="2100" dirty="0" smtClean="0"/>
              <a:t>Mass </a:t>
            </a:r>
            <a:r>
              <a:rPr lang="id-ID" sz="2100" dirty="0" err="1"/>
              <a:t>Mailers</a:t>
            </a:r>
            <a:r>
              <a:rPr lang="id-ID" sz="2100" dirty="0"/>
              <a:t> virus</a:t>
            </a:r>
            <a:endParaRPr lang="id-ID" sz="2100" dirty="0" smtClean="0"/>
          </a:p>
        </p:txBody>
      </p:sp>
      <p:sp>
        <p:nvSpPr>
          <p:cNvPr id="3" name="TextBox 2"/>
          <p:cNvSpPr txBox="1"/>
          <p:nvPr/>
        </p:nvSpPr>
        <p:spPr>
          <a:xfrm>
            <a:off x="4923691" y="686965"/>
            <a:ext cx="6724969" cy="1708160"/>
          </a:xfrm>
          <a:prstGeom prst="rect">
            <a:avLst/>
          </a:prstGeom>
          <a:noFill/>
        </p:spPr>
        <p:txBody>
          <a:bodyPr wrap="square" rtlCol="0">
            <a:spAutoFit/>
          </a:bodyPr>
          <a:lstStyle/>
          <a:p>
            <a:r>
              <a:rPr lang="id-ID" sz="2100" b="1" dirty="0" smtClean="0"/>
              <a:t>MEDIA PENYEBARAN VIRUS</a:t>
            </a:r>
          </a:p>
          <a:p>
            <a:pPr marL="457200" indent="-457200">
              <a:buFont typeface="+mj-lt"/>
              <a:buAutoNum type="arabicPeriod"/>
            </a:pPr>
            <a:r>
              <a:rPr lang="id-ID" sz="2100" dirty="0" smtClean="0"/>
              <a:t>USB </a:t>
            </a:r>
            <a:r>
              <a:rPr lang="id-ID" sz="2100" dirty="0" err="1" smtClean="0"/>
              <a:t>Flash</a:t>
            </a:r>
            <a:r>
              <a:rPr lang="id-ID" sz="2100" dirty="0" smtClean="0"/>
              <a:t> Drive </a:t>
            </a:r>
          </a:p>
          <a:p>
            <a:pPr marL="457200" indent="-457200">
              <a:buFont typeface="+mj-lt"/>
              <a:buAutoNum type="arabicPeriod"/>
            </a:pPr>
            <a:r>
              <a:rPr lang="id-ID" sz="2100" dirty="0" err="1" smtClean="0"/>
              <a:t>Game</a:t>
            </a:r>
            <a:endParaRPr lang="id-ID" sz="2100" dirty="0" smtClean="0"/>
          </a:p>
          <a:p>
            <a:pPr marL="457200" indent="-457200">
              <a:buFont typeface="+mj-lt"/>
              <a:buAutoNum type="arabicPeriod"/>
            </a:pPr>
            <a:r>
              <a:rPr lang="id-ID" sz="2100" dirty="0" err="1" smtClean="0"/>
              <a:t>E-Mail</a:t>
            </a:r>
            <a:endParaRPr lang="id-ID" sz="2100" dirty="0" smtClean="0"/>
          </a:p>
          <a:p>
            <a:pPr marL="457200" indent="-457200">
              <a:buFont typeface="+mj-lt"/>
              <a:buAutoNum type="arabicPeriod"/>
            </a:pPr>
            <a:r>
              <a:rPr lang="id-ID" sz="2100" dirty="0" smtClean="0"/>
              <a:t>Jaringan </a:t>
            </a:r>
          </a:p>
        </p:txBody>
      </p:sp>
    </p:spTree>
    <p:extLst>
      <p:ext uri="{BB962C8B-B14F-4D97-AF65-F5344CB8AC3E}">
        <p14:creationId xmlns:p14="http://schemas.microsoft.com/office/powerpoint/2010/main" val="2144672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909310"/>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r>
              <a:rPr lang="id-ID" sz="2100" b="1" dirty="0" smtClean="0"/>
              <a:t>PRORAT TROJAN</a:t>
            </a:r>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p:txBody>
      </p:sp>
      <p:pic>
        <p:nvPicPr>
          <p:cNvPr id="2" name="Picture 1"/>
          <p:cNvPicPr>
            <a:picLocks noChangeAspect="1"/>
          </p:cNvPicPr>
          <p:nvPr/>
        </p:nvPicPr>
        <p:blipFill>
          <a:blip r:embed="rId4"/>
          <a:stretch>
            <a:fillRect/>
          </a:stretch>
        </p:blipFill>
        <p:spPr>
          <a:xfrm>
            <a:off x="768534" y="1232932"/>
            <a:ext cx="7218765" cy="5139733"/>
          </a:xfrm>
          <a:prstGeom prst="rect">
            <a:avLst/>
          </a:prstGeom>
        </p:spPr>
      </p:pic>
      <p:pic>
        <p:nvPicPr>
          <p:cNvPr id="6" name="Picture 5"/>
          <p:cNvPicPr>
            <a:picLocks noChangeAspect="1"/>
          </p:cNvPicPr>
          <p:nvPr/>
        </p:nvPicPr>
        <p:blipFill rotWithShape="1">
          <a:blip r:embed="rId5"/>
          <a:srcRect l="216"/>
          <a:stretch/>
        </p:blipFill>
        <p:spPr>
          <a:xfrm>
            <a:off x="8271802" y="1232932"/>
            <a:ext cx="2919229" cy="905344"/>
          </a:xfrm>
          <a:prstGeom prst="rect">
            <a:avLst/>
          </a:prstGeom>
        </p:spPr>
      </p:pic>
    </p:spTree>
    <p:extLst>
      <p:ext uri="{BB962C8B-B14F-4D97-AF65-F5344CB8AC3E}">
        <p14:creationId xmlns:p14="http://schemas.microsoft.com/office/powerpoint/2010/main" val="2813535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909310"/>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p:txBody>
      </p:sp>
      <p:pic>
        <p:nvPicPr>
          <p:cNvPr id="3" name="Picture 2"/>
          <p:cNvPicPr>
            <a:picLocks noChangeAspect="1"/>
          </p:cNvPicPr>
          <p:nvPr/>
        </p:nvPicPr>
        <p:blipFill>
          <a:blip r:embed="rId4"/>
          <a:stretch>
            <a:fillRect/>
          </a:stretch>
        </p:blipFill>
        <p:spPr>
          <a:xfrm>
            <a:off x="2171724" y="779007"/>
            <a:ext cx="7795541" cy="5725225"/>
          </a:xfrm>
          <a:prstGeom prst="rect">
            <a:avLst/>
          </a:prstGeom>
        </p:spPr>
      </p:pic>
    </p:spTree>
    <p:extLst>
      <p:ext uri="{BB962C8B-B14F-4D97-AF65-F5344CB8AC3E}">
        <p14:creationId xmlns:p14="http://schemas.microsoft.com/office/powerpoint/2010/main" val="18318587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MALICIUS  SOFTWARE</a:t>
            </a:r>
            <a:endParaRPr lang="en-US" sz="2000" b="1" spc="600" dirty="0">
              <a:ln>
                <a:solidFill>
                  <a:schemeClr val="bg1">
                    <a:lumMod val="75000"/>
                  </a:schemeClr>
                </a:solidFill>
              </a:ln>
            </a:endParaRPr>
          </a:p>
        </p:txBody>
      </p:sp>
      <p:sp>
        <p:nvSpPr>
          <p:cNvPr id="5" name="TextBox 4"/>
          <p:cNvSpPr txBox="1"/>
          <p:nvPr/>
        </p:nvSpPr>
        <p:spPr>
          <a:xfrm>
            <a:off x="490330" y="686965"/>
            <a:ext cx="11158331" cy="5909310"/>
          </a:xfrm>
          <a:prstGeom prst="rect">
            <a:avLst/>
          </a:prstGeom>
          <a:solidFill>
            <a:schemeClr val="accent1">
              <a:lumMod val="60000"/>
              <a:lumOff val="40000"/>
              <a:alpha val="75000"/>
            </a:schemeClr>
          </a:solidFill>
        </p:spPr>
        <p:txBody>
          <a:bodyPr wrap="square" rtlCol="0">
            <a:spAutoFit/>
          </a:bodyPr>
          <a:lstStyle/>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a:p>
            <a:pPr marL="969963" indent="-969963">
              <a:tabLst>
                <a:tab pos="688975" algn="l"/>
              </a:tabLst>
            </a:pPr>
            <a:endParaRPr lang="id-ID" sz="2100" dirty="0" smtClean="0"/>
          </a:p>
          <a:p>
            <a:pPr marL="969963" indent="-969963">
              <a:tabLst>
                <a:tab pos="688975" algn="l"/>
              </a:tabLst>
            </a:pPr>
            <a:endParaRPr lang="id-ID" sz="2100" dirty="0"/>
          </a:p>
        </p:txBody>
      </p:sp>
      <p:pic>
        <p:nvPicPr>
          <p:cNvPr id="2" name="Picture 1"/>
          <p:cNvPicPr>
            <a:picLocks noChangeAspect="1"/>
          </p:cNvPicPr>
          <p:nvPr/>
        </p:nvPicPr>
        <p:blipFill>
          <a:blip r:embed="rId4"/>
          <a:stretch>
            <a:fillRect/>
          </a:stretch>
        </p:blipFill>
        <p:spPr>
          <a:xfrm>
            <a:off x="1679550" y="838631"/>
            <a:ext cx="8832900" cy="5605978"/>
          </a:xfrm>
          <a:prstGeom prst="rect">
            <a:avLst/>
          </a:prstGeom>
        </p:spPr>
      </p:pic>
    </p:spTree>
    <p:extLst>
      <p:ext uri="{BB962C8B-B14F-4D97-AF65-F5344CB8AC3E}">
        <p14:creationId xmlns:p14="http://schemas.microsoft.com/office/powerpoint/2010/main" val="27778879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rgbClr val="0070C0">
              <a:alpha val="75000"/>
            </a:srgbClr>
          </a:solidFill>
        </p:spPr>
        <p:txBody>
          <a:bodyPr wrap="square" rtlCol="0">
            <a:spAutoFit/>
          </a:bodyPr>
          <a:lstStyle/>
          <a:p>
            <a:pPr lvl="0"/>
            <a:r>
              <a:rPr lang="id-ID" sz="3600" b="1" spc="600" dirty="0" smtClean="0">
                <a:ln>
                  <a:solidFill>
                    <a:schemeClr val="bg1">
                      <a:lumMod val="95000"/>
                    </a:schemeClr>
                  </a:solidFill>
                </a:ln>
              </a:rPr>
              <a:t>KEAMANAN BASIS DATA</a:t>
            </a:r>
            <a:endParaRPr lang="en-US" sz="3600" b="1" spc="600" dirty="0">
              <a:ln>
                <a:solidFill>
                  <a:schemeClr val="bg1">
                    <a:lumMod val="95000"/>
                  </a:schemeClr>
                </a:solidFill>
              </a:ln>
            </a:endParaRPr>
          </a:p>
        </p:txBody>
      </p:sp>
      <p:sp>
        <p:nvSpPr>
          <p:cNvPr id="6" name="TextBox 5"/>
          <p:cNvSpPr txBox="1"/>
          <p:nvPr/>
        </p:nvSpPr>
        <p:spPr>
          <a:xfrm>
            <a:off x="490330" y="1094928"/>
            <a:ext cx="11158331" cy="5539978"/>
          </a:xfrm>
          <a:prstGeom prst="rect">
            <a:avLst/>
          </a:prstGeom>
          <a:solidFill>
            <a:schemeClr val="accent1">
              <a:lumMod val="60000"/>
              <a:lumOff val="40000"/>
              <a:alpha val="75000"/>
            </a:schemeClr>
          </a:solidFill>
        </p:spPr>
        <p:txBody>
          <a:bodyPr wrap="square" rtlCol="0">
            <a:spAutoFit/>
          </a:bodyPr>
          <a:lstStyle/>
          <a:p>
            <a:r>
              <a:rPr lang="id-ID" sz="2400" b="1" spc="600" dirty="0" smtClean="0"/>
              <a:t>BASIS DATA</a:t>
            </a:r>
          </a:p>
          <a:p>
            <a:pPr marL="342900" indent="-342900" algn="just">
              <a:buFont typeface="Arial" panose="020B0604020202020204" pitchFamily="34" charset="0"/>
              <a:buChar char="•"/>
            </a:pPr>
            <a:r>
              <a:rPr lang="en-US" sz="2200" i="1" dirty="0" err="1" smtClean="0"/>
              <a:t>Menurut</a:t>
            </a:r>
            <a:r>
              <a:rPr lang="id-ID" sz="2200" i="1" dirty="0" smtClean="0"/>
              <a:t> </a:t>
            </a:r>
            <a:r>
              <a:rPr lang="en-US" sz="2200" i="1" dirty="0" err="1" smtClean="0"/>
              <a:t>Conolly</a:t>
            </a:r>
            <a:r>
              <a:rPr lang="en-US" sz="2200" i="1" dirty="0" smtClean="0"/>
              <a:t> </a:t>
            </a:r>
            <a:r>
              <a:rPr lang="en-US" sz="2200" i="1" dirty="0"/>
              <a:t>and Carolyn </a:t>
            </a:r>
            <a:r>
              <a:rPr lang="en-US" sz="2200" dirty="0"/>
              <a:t>(2002), basis data </a:t>
            </a:r>
            <a:r>
              <a:rPr lang="en-US" sz="2200" dirty="0" err="1"/>
              <a:t>adalah</a:t>
            </a:r>
            <a:r>
              <a:rPr lang="en-US" sz="2200" dirty="0"/>
              <a:t> </a:t>
            </a:r>
            <a:r>
              <a:rPr lang="en-US" sz="2200" dirty="0" err="1"/>
              <a:t>sekumpulan</a:t>
            </a:r>
            <a:r>
              <a:rPr lang="en-US" sz="2200" dirty="0"/>
              <a:t> data yang </a:t>
            </a:r>
            <a:r>
              <a:rPr lang="en-US" sz="2200" dirty="0" err="1" smtClean="0"/>
              <a:t>saling</a:t>
            </a:r>
            <a:r>
              <a:rPr lang="id-ID" sz="2200" dirty="0" smtClean="0"/>
              <a:t> </a:t>
            </a:r>
            <a:r>
              <a:rPr lang="en-US" sz="2200" dirty="0" err="1" smtClean="0"/>
              <a:t>berhubungan</a:t>
            </a:r>
            <a:r>
              <a:rPr lang="en-US" sz="2200" dirty="0"/>
              <a:t>, yang </a:t>
            </a:r>
            <a:r>
              <a:rPr lang="en-US" sz="2200" dirty="0" err="1"/>
              <a:t>dirancang</a:t>
            </a:r>
            <a:r>
              <a:rPr lang="en-US" sz="2200" dirty="0"/>
              <a:t> agar </a:t>
            </a:r>
            <a:r>
              <a:rPr lang="en-US" sz="2200" dirty="0" err="1"/>
              <a:t>dapat</a:t>
            </a:r>
            <a:r>
              <a:rPr lang="en-US" sz="2200" dirty="0"/>
              <a:t> </a:t>
            </a:r>
            <a:r>
              <a:rPr lang="en-US" sz="2200" dirty="0" err="1"/>
              <a:t>memenuhi</a:t>
            </a:r>
            <a:r>
              <a:rPr lang="en-US" sz="2200" dirty="0"/>
              <a:t> </a:t>
            </a:r>
            <a:r>
              <a:rPr lang="en-US" sz="2200" dirty="0" err="1"/>
              <a:t>kebutuhan</a:t>
            </a:r>
            <a:r>
              <a:rPr lang="en-US" sz="2200" dirty="0"/>
              <a:t> </a:t>
            </a:r>
            <a:r>
              <a:rPr lang="en-US" sz="2200" dirty="0" err="1"/>
              <a:t>informasi</a:t>
            </a:r>
            <a:r>
              <a:rPr lang="en-US" sz="2200" dirty="0"/>
              <a:t> </a:t>
            </a:r>
            <a:r>
              <a:rPr lang="en-US" sz="2200" dirty="0" err="1" smtClean="0"/>
              <a:t>dari</a:t>
            </a:r>
            <a:r>
              <a:rPr lang="id-ID" sz="2200" dirty="0" smtClean="0"/>
              <a:t> </a:t>
            </a:r>
            <a:r>
              <a:rPr lang="en-US" sz="2200" dirty="0" err="1" smtClean="0"/>
              <a:t>suatu</a:t>
            </a:r>
            <a:r>
              <a:rPr lang="en-US" sz="2200" dirty="0" smtClean="0"/>
              <a:t> </a:t>
            </a:r>
            <a:r>
              <a:rPr lang="en-US" sz="2200" dirty="0" err="1"/>
              <a:t>organisasi</a:t>
            </a:r>
            <a:r>
              <a:rPr lang="en-US" sz="2200" dirty="0" smtClean="0"/>
              <a:t>.</a:t>
            </a:r>
            <a:endParaRPr lang="id-ID" sz="2200" dirty="0" smtClean="0"/>
          </a:p>
          <a:p>
            <a:endParaRPr lang="id-ID" sz="800" dirty="0" smtClean="0"/>
          </a:p>
          <a:p>
            <a:pPr marL="342900" indent="-342900" algn="just">
              <a:buFont typeface="Arial" panose="020B0604020202020204" pitchFamily="34" charset="0"/>
              <a:buChar char="•"/>
            </a:pPr>
            <a:r>
              <a:rPr lang="id-ID" sz="2200" i="1" dirty="0" smtClean="0"/>
              <a:t>M</a:t>
            </a:r>
            <a:r>
              <a:rPr lang="en-US" sz="2200" i="1" dirty="0" err="1" smtClean="0"/>
              <a:t>enurut</a:t>
            </a:r>
            <a:r>
              <a:rPr lang="en-US" sz="2200" i="1" dirty="0" smtClean="0"/>
              <a:t> </a:t>
            </a:r>
            <a:r>
              <a:rPr lang="en-US" sz="2200" i="1" dirty="0" err="1"/>
              <a:t>Kadir</a:t>
            </a:r>
            <a:r>
              <a:rPr lang="en-US" sz="2200" i="1" dirty="0"/>
              <a:t> </a:t>
            </a:r>
            <a:r>
              <a:rPr lang="en-US" sz="2200" dirty="0"/>
              <a:t>(2002), basis data </a:t>
            </a:r>
            <a:r>
              <a:rPr lang="en-US" sz="2200" dirty="0" err="1"/>
              <a:t>dapat</a:t>
            </a:r>
            <a:r>
              <a:rPr lang="en-US" sz="2200" dirty="0"/>
              <a:t> </a:t>
            </a:r>
            <a:r>
              <a:rPr lang="en-US" sz="2200" dirty="0" err="1"/>
              <a:t>disebut</a:t>
            </a:r>
            <a:r>
              <a:rPr lang="en-US" sz="2200" dirty="0"/>
              <a:t> </a:t>
            </a:r>
            <a:r>
              <a:rPr lang="en-US" sz="2200" dirty="0" err="1"/>
              <a:t>sebagai</a:t>
            </a:r>
            <a:r>
              <a:rPr lang="id-ID" sz="2200" dirty="0"/>
              <a:t> </a:t>
            </a:r>
            <a:r>
              <a:rPr lang="en-US" sz="2200" dirty="0" err="1"/>
              <a:t>kumpulan</a:t>
            </a:r>
            <a:r>
              <a:rPr lang="en-US" sz="2200" dirty="0"/>
              <a:t> data yang </a:t>
            </a:r>
            <a:r>
              <a:rPr lang="en-US" sz="2200" dirty="0" err="1"/>
              <a:t>saling</a:t>
            </a:r>
            <a:r>
              <a:rPr lang="en-US" sz="2200" dirty="0"/>
              <a:t> </a:t>
            </a:r>
            <a:r>
              <a:rPr lang="en-US" sz="2200" dirty="0" err="1"/>
              <a:t>berhubungan</a:t>
            </a:r>
            <a:r>
              <a:rPr lang="en-US" sz="2200" dirty="0"/>
              <a:t> yang </a:t>
            </a:r>
            <a:r>
              <a:rPr lang="en-US" sz="2200" dirty="0" err="1"/>
              <a:t>diorganisasi</a:t>
            </a:r>
            <a:r>
              <a:rPr lang="en-US" sz="2200" dirty="0"/>
              <a:t> </a:t>
            </a:r>
            <a:r>
              <a:rPr lang="en-US" sz="2200" dirty="0" err="1"/>
              <a:t>sedemikian</a:t>
            </a:r>
            <a:r>
              <a:rPr lang="en-US" sz="2200" dirty="0"/>
              <a:t> </a:t>
            </a:r>
            <a:r>
              <a:rPr lang="en-US" sz="2200" dirty="0" err="1"/>
              <a:t>rupa</a:t>
            </a:r>
            <a:r>
              <a:rPr lang="en-US" sz="2200" dirty="0"/>
              <a:t> agar</a:t>
            </a:r>
            <a:r>
              <a:rPr lang="id-ID" sz="2200" dirty="0"/>
              <a:t> </a:t>
            </a:r>
            <a:r>
              <a:rPr lang="en-US" sz="2200" dirty="0" err="1"/>
              <a:t>kemudian</a:t>
            </a:r>
            <a:r>
              <a:rPr lang="en-US" sz="2200" dirty="0"/>
              <a:t> </a:t>
            </a:r>
            <a:r>
              <a:rPr lang="en-US" sz="2200" dirty="0" err="1"/>
              <a:t>dapat</a:t>
            </a:r>
            <a:r>
              <a:rPr lang="en-US" sz="2200" dirty="0"/>
              <a:t> </a:t>
            </a:r>
            <a:r>
              <a:rPr lang="en-US" sz="2200" dirty="0" err="1"/>
              <a:t>dimanfaatkan</a:t>
            </a:r>
            <a:r>
              <a:rPr lang="en-US" sz="2200" dirty="0"/>
              <a:t> </a:t>
            </a:r>
            <a:r>
              <a:rPr lang="en-US" sz="2200" dirty="0" err="1"/>
              <a:t>lagi</a:t>
            </a:r>
            <a:r>
              <a:rPr lang="en-US" sz="2200" dirty="0"/>
              <a:t> </a:t>
            </a:r>
            <a:r>
              <a:rPr lang="en-US" sz="2200" dirty="0" err="1"/>
              <a:t>dengan</a:t>
            </a:r>
            <a:r>
              <a:rPr lang="en-US" sz="2200" dirty="0"/>
              <a:t> </a:t>
            </a:r>
            <a:r>
              <a:rPr lang="en-US" sz="2200" dirty="0" err="1"/>
              <a:t>cepat</a:t>
            </a:r>
            <a:r>
              <a:rPr lang="en-US" sz="2200" dirty="0"/>
              <a:t> </a:t>
            </a:r>
            <a:r>
              <a:rPr lang="en-US" sz="2200" dirty="0" err="1"/>
              <a:t>dan</a:t>
            </a:r>
            <a:r>
              <a:rPr lang="en-US" sz="2200" dirty="0"/>
              <a:t> </a:t>
            </a:r>
            <a:r>
              <a:rPr lang="en-US" sz="2200" dirty="0" err="1"/>
              <a:t>mudah</a:t>
            </a:r>
            <a:r>
              <a:rPr lang="en-US" sz="2200" dirty="0" smtClean="0"/>
              <a:t>.</a:t>
            </a:r>
            <a:endParaRPr lang="id-ID" sz="2200" dirty="0" smtClean="0"/>
          </a:p>
          <a:p>
            <a:endParaRPr lang="id-ID" sz="1600" dirty="0"/>
          </a:p>
          <a:p>
            <a:r>
              <a:rPr lang="id-ID" sz="2100" b="1" dirty="0" smtClean="0"/>
              <a:t>TUJUAN PEMBUATAN BASIS DATA</a:t>
            </a:r>
          </a:p>
          <a:p>
            <a:pPr marL="457200" indent="-457200">
              <a:buAutoNum type="alphaLcPeriod"/>
            </a:pPr>
            <a:r>
              <a:rPr lang="nl-NL" sz="2200" dirty="0" smtClean="0"/>
              <a:t>Kecepatan dan kemudahan (Speed)</a:t>
            </a:r>
            <a:endParaRPr lang="id-ID" sz="2200" dirty="0" smtClean="0"/>
          </a:p>
          <a:p>
            <a:pPr marL="457200" indent="-457200">
              <a:buAutoNum type="alphaLcPeriod"/>
            </a:pPr>
            <a:r>
              <a:rPr lang="id-ID" sz="2200" dirty="0" smtClean="0"/>
              <a:t>Efisiensi </a:t>
            </a:r>
            <a:r>
              <a:rPr lang="id-ID" sz="2200" dirty="0"/>
              <a:t>ruang penyimpanan (</a:t>
            </a:r>
            <a:r>
              <a:rPr lang="id-ID" sz="2200" dirty="0" err="1"/>
              <a:t>Space</a:t>
            </a:r>
            <a:r>
              <a:rPr lang="id-ID" sz="2200" dirty="0" smtClean="0"/>
              <a:t>)</a:t>
            </a:r>
          </a:p>
          <a:p>
            <a:pPr marL="457200" indent="-457200">
              <a:buAutoNum type="alphaLcPeriod"/>
            </a:pPr>
            <a:r>
              <a:rPr lang="id-ID" sz="2200" dirty="0"/>
              <a:t>Keakuratan (</a:t>
            </a:r>
            <a:r>
              <a:rPr lang="id-ID" sz="2200" dirty="0" err="1"/>
              <a:t>Accuracy</a:t>
            </a:r>
            <a:r>
              <a:rPr lang="id-ID" sz="2200" dirty="0" smtClean="0"/>
              <a:t>)</a:t>
            </a:r>
          </a:p>
          <a:p>
            <a:pPr marL="457200" indent="-457200">
              <a:buAutoNum type="alphaLcPeriod"/>
            </a:pPr>
            <a:r>
              <a:rPr lang="id-ID" sz="2200" dirty="0"/>
              <a:t>Ketersediaan (</a:t>
            </a:r>
            <a:r>
              <a:rPr lang="id-ID" sz="2200" dirty="0" err="1"/>
              <a:t>Availability</a:t>
            </a:r>
            <a:r>
              <a:rPr lang="id-ID" sz="2200" dirty="0" smtClean="0"/>
              <a:t>)</a:t>
            </a:r>
          </a:p>
          <a:p>
            <a:pPr marL="457200" indent="-457200">
              <a:buAutoNum type="alphaLcPeriod"/>
            </a:pPr>
            <a:r>
              <a:rPr lang="id-ID" sz="2200" dirty="0"/>
              <a:t>Kelengkapan (</a:t>
            </a:r>
            <a:r>
              <a:rPr lang="id-ID" sz="2200" dirty="0" err="1"/>
              <a:t>Completeness</a:t>
            </a:r>
            <a:r>
              <a:rPr lang="id-ID" sz="2200" dirty="0" smtClean="0"/>
              <a:t>)</a:t>
            </a:r>
          </a:p>
          <a:p>
            <a:pPr marL="457200" indent="-457200">
              <a:buAutoNum type="alphaLcPeriod"/>
            </a:pPr>
            <a:r>
              <a:rPr lang="id-ID" sz="2200" dirty="0"/>
              <a:t>Kebersamaan </a:t>
            </a:r>
            <a:r>
              <a:rPr lang="id-ID" sz="2200" dirty="0" smtClean="0"/>
              <a:t>pemakai (</a:t>
            </a:r>
            <a:r>
              <a:rPr lang="id-ID" sz="2200" dirty="0" err="1" smtClean="0"/>
              <a:t>Multiuser</a:t>
            </a:r>
            <a:r>
              <a:rPr lang="id-ID" sz="2200" dirty="0" smtClean="0"/>
              <a:t>)</a:t>
            </a:r>
            <a:endParaRPr lang="id-ID" sz="2200" b="1" dirty="0" smtClean="0"/>
          </a:p>
          <a:p>
            <a:endParaRPr lang="id-ID" sz="2100" b="1" dirty="0" smtClean="0"/>
          </a:p>
        </p:txBody>
      </p:sp>
    </p:spTree>
    <p:extLst>
      <p:ext uri="{BB962C8B-B14F-4D97-AF65-F5344CB8AC3E}">
        <p14:creationId xmlns:p14="http://schemas.microsoft.com/office/powerpoint/2010/main" val="3041488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6032421"/>
          </a:xfrm>
          <a:prstGeom prst="rect">
            <a:avLst/>
          </a:prstGeom>
          <a:solidFill>
            <a:schemeClr val="accent1">
              <a:lumMod val="60000"/>
              <a:lumOff val="40000"/>
              <a:alpha val="75000"/>
            </a:schemeClr>
          </a:solidFill>
        </p:spPr>
        <p:txBody>
          <a:bodyPr wrap="square" rtlCol="0">
            <a:spAutoFit/>
          </a:bodyPr>
          <a:lstStyle/>
          <a:p>
            <a:r>
              <a:rPr lang="id-ID" sz="2400" b="1" spc="600" dirty="0"/>
              <a:t>MODEL-MODEL BASIS DATA</a:t>
            </a:r>
          </a:p>
          <a:p>
            <a:pPr marL="457200" indent="-457200">
              <a:buFont typeface="+mj-lt"/>
              <a:buAutoNum type="alphaLcPeriod"/>
            </a:pPr>
            <a:r>
              <a:rPr lang="id-ID" sz="2200" dirty="0" smtClean="0"/>
              <a:t>Model Basis Data </a:t>
            </a:r>
            <a:r>
              <a:rPr lang="en-US" sz="2200" dirty="0" smtClean="0"/>
              <a:t>File </a:t>
            </a:r>
            <a:r>
              <a:rPr lang="id-ID" sz="2200" dirty="0" smtClean="0"/>
              <a:t>System </a:t>
            </a:r>
          </a:p>
          <a:p>
            <a:pPr marL="457200" indent="-457200">
              <a:buFont typeface="+mj-lt"/>
              <a:buAutoNum type="alphaLcPeriod"/>
            </a:pPr>
            <a:r>
              <a:rPr lang="id-ID" sz="2200" dirty="0" smtClean="0"/>
              <a:t>Model Basis Data </a:t>
            </a:r>
            <a:r>
              <a:rPr lang="en-US" sz="2200" dirty="0" smtClean="0"/>
              <a:t>Hierarchical</a:t>
            </a:r>
            <a:r>
              <a:rPr lang="id-ID" sz="2200" dirty="0" smtClean="0"/>
              <a:t> </a:t>
            </a:r>
          </a:p>
          <a:p>
            <a:pPr marL="457200" indent="-457200">
              <a:buFont typeface="+mj-lt"/>
              <a:buAutoNum type="alphaLcPeriod"/>
            </a:pPr>
            <a:r>
              <a:rPr lang="id-ID" sz="2200" dirty="0" smtClean="0"/>
              <a:t>Model Basis Data </a:t>
            </a:r>
            <a:r>
              <a:rPr lang="en-US" sz="2200" dirty="0" smtClean="0"/>
              <a:t>Network </a:t>
            </a:r>
            <a:endParaRPr lang="id-ID" sz="2200" dirty="0" smtClean="0"/>
          </a:p>
          <a:p>
            <a:pPr marL="457200" indent="-457200">
              <a:buFont typeface="+mj-lt"/>
              <a:buAutoNum type="alphaLcPeriod"/>
            </a:pPr>
            <a:r>
              <a:rPr lang="id-ID" sz="2200" dirty="0" smtClean="0"/>
              <a:t>Model Basis Data Objek</a:t>
            </a:r>
            <a:endParaRPr lang="en-US" sz="2200" dirty="0" smtClean="0"/>
          </a:p>
          <a:p>
            <a:pPr marL="457200" indent="-457200">
              <a:buFont typeface="+mj-lt"/>
              <a:buAutoNum type="alphaLcPeriod"/>
            </a:pPr>
            <a:r>
              <a:rPr lang="id-ID" sz="2200" dirty="0" smtClean="0"/>
              <a:t>Model Basis Data </a:t>
            </a:r>
            <a:r>
              <a:rPr lang="en-US" sz="2200" dirty="0" smtClean="0"/>
              <a:t>Relational</a:t>
            </a:r>
            <a:endParaRPr lang="id-ID" sz="2200" dirty="0"/>
          </a:p>
          <a:p>
            <a:pPr marL="457200" indent="-457200">
              <a:buFont typeface="+mj-lt"/>
              <a:buAutoNum type="alphaLcPeriod"/>
            </a:pPr>
            <a:endParaRPr lang="id-ID" sz="2100" dirty="0" smtClean="0"/>
          </a:p>
          <a:p>
            <a:pPr marL="457200" indent="-457200">
              <a:buFont typeface="+mj-lt"/>
              <a:buAutoNum type="alphaLcPeriod"/>
            </a:pPr>
            <a:endParaRPr lang="en-US" sz="2100" dirty="0" smtClean="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p:txBody>
      </p:sp>
      <p:pic>
        <p:nvPicPr>
          <p:cNvPr id="3" name="Picture 2"/>
          <p:cNvPicPr>
            <a:picLocks noChangeAspect="1"/>
          </p:cNvPicPr>
          <p:nvPr/>
        </p:nvPicPr>
        <p:blipFill rotWithShape="1">
          <a:blip r:embed="rId4"/>
          <a:srcRect l="10869" t="35625" r="25819" b="22067"/>
          <a:stretch/>
        </p:blipFill>
        <p:spPr>
          <a:xfrm>
            <a:off x="490330" y="2799471"/>
            <a:ext cx="11158331" cy="3796804"/>
          </a:xfrm>
          <a:prstGeom prst="rect">
            <a:avLst/>
          </a:prstGeom>
        </p:spPr>
      </p:pic>
    </p:spTree>
    <p:extLst>
      <p:ext uri="{BB962C8B-B14F-4D97-AF65-F5344CB8AC3E}">
        <p14:creationId xmlns:p14="http://schemas.microsoft.com/office/powerpoint/2010/main" val="920880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878532"/>
          </a:xfrm>
          <a:prstGeom prst="rect">
            <a:avLst/>
          </a:prstGeom>
          <a:solidFill>
            <a:schemeClr val="accent1">
              <a:lumMod val="60000"/>
              <a:lumOff val="40000"/>
              <a:alpha val="75000"/>
            </a:schemeClr>
          </a:solidFill>
        </p:spPr>
        <p:txBody>
          <a:bodyPr wrap="square" rtlCol="0">
            <a:spAutoFit/>
          </a:bodyPr>
          <a:lstStyle/>
          <a:p>
            <a:pPr>
              <a:lnSpc>
                <a:spcPct val="150000"/>
              </a:lnSpc>
            </a:pPr>
            <a:r>
              <a:rPr lang="id-ID" sz="2400" b="1" spc="300" dirty="0" smtClean="0"/>
              <a:t>MENGAPA KEAMANAN BASIS DATA PENTING ?</a:t>
            </a:r>
          </a:p>
          <a:p>
            <a:pPr>
              <a:lnSpc>
                <a:spcPct val="150000"/>
              </a:lnSpc>
            </a:pPr>
            <a:endParaRPr lang="id-ID" sz="2400" b="1" spc="300" dirty="0">
              <a:latin typeface="+mj-lt"/>
            </a:endParaRPr>
          </a:p>
          <a:p>
            <a:pPr>
              <a:lnSpc>
                <a:spcPct val="150000"/>
              </a:lnSpc>
            </a:pPr>
            <a:endParaRPr lang="id-ID" sz="2400" b="1" spc="300" dirty="0" smtClean="0">
              <a:latin typeface="+mj-lt"/>
            </a:endParaRPr>
          </a:p>
          <a:p>
            <a:pPr>
              <a:lnSpc>
                <a:spcPct val="150000"/>
              </a:lnSpc>
            </a:pPr>
            <a:endParaRPr lang="id-ID" sz="2400" b="1" spc="300" dirty="0">
              <a:latin typeface="+mj-lt"/>
            </a:endParaRPr>
          </a:p>
          <a:p>
            <a:pPr>
              <a:lnSpc>
                <a:spcPct val="150000"/>
              </a:lnSpc>
            </a:pPr>
            <a:endParaRPr lang="id-ID" sz="2400" b="1" spc="300" dirty="0" smtClean="0">
              <a:latin typeface="+mj-lt"/>
            </a:endParaRPr>
          </a:p>
          <a:p>
            <a:pPr>
              <a:lnSpc>
                <a:spcPct val="150000"/>
              </a:lnSpc>
            </a:pPr>
            <a:endParaRPr lang="id-ID" sz="2400" b="1" spc="300" dirty="0">
              <a:latin typeface="+mj-lt"/>
            </a:endParaRPr>
          </a:p>
          <a:p>
            <a:pPr>
              <a:lnSpc>
                <a:spcPct val="150000"/>
              </a:lnSpc>
            </a:pPr>
            <a:endParaRPr lang="id-ID" sz="2000" b="1" spc="300" dirty="0" smtClean="0">
              <a:latin typeface="+mj-lt"/>
            </a:endParaRPr>
          </a:p>
          <a:p>
            <a:pPr>
              <a:lnSpc>
                <a:spcPct val="150000"/>
              </a:lnSpc>
            </a:pPr>
            <a:endParaRPr lang="id-ID" sz="2400" b="1" spc="300" dirty="0">
              <a:latin typeface="+mj-lt"/>
            </a:endParaRPr>
          </a:p>
          <a:p>
            <a:pPr marL="457200" indent="-457200">
              <a:buAutoNum type="arabicPeriod"/>
            </a:pPr>
            <a:r>
              <a:rPr lang="id-ID" sz="2200" dirty="0"/>
              <a:t>Kemampuan menyediakan data dengan cepat dan Akurat </a:t>
            </a:r>
          </a:p>
          <a:p>
            <a:pPr marL="457200" indent="-457200">
              <a:buAutoNum type="arabicPeriod"/>
            </a:pPr>
            <a:r>
              <a:rPr lang="id-ID" sz="2200" dirty="0"/>
              <a:t>Otorisasi </a:t>
            </a:r>
          </a:p>
          <a:p>
            <a:pPr marL="457200" indent="-457200">
              <a:buAutoNum type="arabicPeriod"/>
            </a:pPr>
            <a:r>
              <a:rPr lang="id-ID" sz="2200" dirty="0"/>
              <a:t>Pencurian Informasi</a:t>
            </a:r>
          </a:p>
          <a:p>
            <a:pPr marL="457200" indent="-457200">
              <a:buAutoNum type="arabicPeriod"/>
            </a:pPr>
            <a:r>
              <a:rPr lang="id-ID" sz="2200" dirty="0"/>
              <a:t>Kehilangan Data Akibat </a:t>
            </a:r>
            <a:r>
              <a:rPr lang="id-ID" sz="2200" dirty="0" smtClean="0"/>
              <a:t>Kecelakaan</a:t>
            </a:r>
            <a:endParaRPr lang="id-ID" sz="2100" b="1" dirty="0" smtClean="0"/>
          </a:p>
        </p:txBody>
      </p:sp>
      <p:pic>
        <p:nvPicPr>
          <p:cNvPr id="8" name="Picture 7"/>
          <p:cNvPicPr>
            <a:picLocks noChangeAspect="1"/>
          </p:cNvPicPr>
          <p:nvPr/>
        </p:nvPicPr>
        <p:blipFill rotWithShape="1">
          <a:blip r:embed="rId4"/>
          <a:srcRect l="3193" t="5233" r="3193" b="6148"/>
          <a:stretch/>
        </p:blipFill>
        <p:spPr>
          <a:xfrm>
            <a:off x="3151164" y="1336430"/>
            <a:ext cx="6186606" cy="3573194"/>
          </a:xfrm>
          <a:prstGeom prst="rect">
            <a:avLst/>
          </a:prstGeom>
        </p:spPr>
      </p:pic>
    </p:spTree>
    <p:extLst>
      <p:ext uri="{BB962C8B-B14F-4D97-AF65-F5344CB8AC3E}">
        <p14:creationId xmlns:p14="http://schemas.microsoft.com/office/powerpoint/2010/main" val="4468858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878532"/>
          </a:xfrm>
          <a:prstGeom prst="rect">
            <a:avLst/>
          </a:prstGeom>
          <a:solidFill>
            <a:schemeClr val="accent1">
              <a:lumMod val="60000"/>
              <a:lumOff val="40000"/>
              <a:alpha val="75000"/>
            </a:schemeClr>
          </a:solidFill>
        </p:spPr>
        <p:txBody>
          <a:bodyPr wrap="square" numCol="1" rtlCol="0">
            <a:spAutoFit/>
          </a:bodyPr>
          <a:lstStyle/>
          <a:p>
            <a:r>
              <a:rPr lang="id-ID" sz="2400" b="1" spc="300" dirty="0"/>
              <a:t>PEMILIHAN DBMS </a:t>
            </a:r>
          </a:p>
          <a:p>
            <a:pPr marL="457200" indent="-457200">
              <a:buAutoNum type="arabicPeriod"/>
            </a:pPr>
            <a:r>
              <a:rPr lang="id-ID" sz="2200" dirty="0" smtClean="0">
                <a:latin typeface="+mj-lt"/>
              </a:rPr>
              <a:t>DB2  (IBM DBMS)</a:t>
            </a:r>
          </a:p>
          <a:p>
            <a:pPr marL="914400" lvl="1" indent="-457200">
              <a:buFont typeface="Arial" panose="020B0604020202020204" pitchFamily="34" charset="0"/>
              <a:buChar char="•"/>
            </a:pPr>
            <a:r>
              <a:rPr lang="id-ID" sz="2200" dirty="0" smtClean="0">
                <a:latin typeface="+mj-lt"/>
              </a:rPr>
              <a:t>Otorisasi 		•   </a:t>
            </a:r>
            <a:r>
              <a:rPr lang="id-ID" sz="2200" dirty="0" err="1" smtClean="0">
                <a:latin typeface="+mj-lt"/>
              </a:rPr>
              <a:t>Roles</a:t>
            </a:r>
            <a:r>
              <a:rPr lang="id-ID" sz="2200" dirty="0" smtClean="0">
                <a:latin typeface="+mj-lt"/>
              </a:rPr>
              <a:t>      	</a:t>
            </a:r>
          </a:p>
          <a:p>
            <a:pPr marL="914400" lvl="1" indent="-457200">
              <a:buFont typeface="Arial" panose="020B0604020202020204" pitchFamily="34" charset="0"/>
              <a:buChar char="•"/>
            </a:pPr>
            <a:r>
              <a:rPr lang="id-ID" sz="2200" dirty="0" err="1" smtClean="0">
                <a:latin typeface="+mj-lt"/>
              </a:rPr>
              <a:t>Autentikasi</a:t>
            </a:r>
            <a:r>
              <a:rPr lang="id-ID" sz="2200" dirty="0" smtClean="0">
                <a:latin typeface="+mj-lt"/>
              </a:rPr>
              <a:t> 		</a:t>
            </a:r>
            <a:r>
              <a:rPr lang="id-ID" sz="2200" dirty="0" smtClean="0"/>
              <a:t>•   </a:t>
            </a:r>
            <a:r>
              <a:rPr lang="id-ID" sz="2200" dirty="0" err="1">
                <a:latin typeface="+mj-lt"/>
              </a:rPr>
              <a:t>Trusted</a:t>
            </a:r>
            <a:r>
              <a:rPr lang="id-ID" sz="2200" dirty="0">
                <a:latin typeface="+mj-lt"/>
              </a:rPr>
              <a:t> </a:t>
            </a:r>
            <a:r>
              <a:rPr lang="id-ID" sz="2200" dirty="0" err="1">
                <a:latin typeface="+mj-lt"/>
              </a:rPr>
              <a:t>Connection</a:t>
            </a:r>
            <a:r>
              <a:rPr lang="id-ID" sz="2200" dirty="0">
                <a:latin typeface="+mj-lt"/>
              </a:rPr>
              <a:t> </a:t>
            </a:r>
          </a:p>
          <a:p>
            <a:pPr marL="914400" lvl="1" indent="-457200">
              <a:buFont typeface="Arial" panose="020B0604020202020204" pitchFamily="34" charset="0"/>
              <a:buChar char="•"/>
            </a:pPr>
            <a:r>
              <a:rPr lang="id-ID" sz="2200" dirty="0" err="1" smtClean="0">
                <a:latin typeface="+mj-lt"/>
              </a:rPr>
              <a:t>Privileges</a:t>
            </a:r>
            <a:r>
              <a:rPr lang="id-ID" sz="2200" dirty="0" smtClean="0">
                <a:latin typeface="+mj-lt"/>
              </a:rPr>
              <a:t>		•   Enkripsi</a:t>
            </a:r>
            <a:endParaRPr lang="id-ID" sz="2200" dirty="0">
              <a:latin typeface="+mj-lt"/>
            </a:endParaRPr>
          </a:p>
          <a:p>
            <a:pPr lvl="1"/>
            <a:r>
              <a:rPr lang="id-ID" sz="2200" dirty="0" smtClean="0">
                <a:latin typeface="+mj-lt"/>
              </a:rPr>
              <a:t>				•   </a:t>
            </a:r>
            <a:r>
              <a:rPr lang="id-ID" sz="2200" dirty="0" err="1" smtClean="0">
                <a:latin typeface="+mj-lt"/>
              </a:rPr>
              <a:t>Auditing</a:t>
            </a:r>
            <a:endParaRPr lang="id-ID" sz="2200" dirty="0" smtClean="0">
              <a:latin typeface="+mj-lt"/>
            </a:endParaRPr>
          </a:p>
          <a:p>
            <a:pPr marL="457200" indent="-457200">
              <a:buAutoNum type="arabicPeriod"/>
            </a:pPr>
            <a:r>
              <a:rPr lang="id-ID" sz="2200" dirty="0" err="1" smtClean="0">
                <a:latin typeface="+mj-lt"/>
              </a:rPr>
              <a:t>Oracle</a:t>
            </a:r>
            <a:endParaRPr lang="id-ID" sz="2200" dirty="0" smtClean="0">
              <a:latin typeface="+mj-lt"/>
            </a:endParaRPr>
          </a:p>
          <a:p>
            <a:pPr marL="914400" lvl="1" indent="-457200">
              <a:buFont typeface="Arial" panose="020B0604020202020204" pitchFamily="34" charset="0"/>
              <a:buChar char="•"/>
            </a:pPr>
            <a:r>
              <a:rPr lang="id-ID" sz="2200" dirty="0" err="1">
                <a:latin typeface="+mj-lt"/>
              </a:rPr>
              <a:t>Oracle</a:t>
            </a:r>
            <a:r>
              <a:rPr lang="id-ID" sz="2200" dirty="0">
                <a:latin typeface="+mj-lt"/>
              </a:rPr>
              <a:t> </a:t>
            </a:r>
            <a:r>
              <a:rPr lang="id-ID" sz="2200" dirty="0" err="1">
                <a:latin typeface="+mj-lt"/>
              </a:rPr>
              <a:t>Identity</a:t>
            </a:r>
            <a:r>
              <a:rPr lang="id-ID" sz="2200" dirty="0">
                <a:latin typeface="+mj-lt"/>
              </a:rPr>
              <a:t> </a:t>
            </a:r>
            <a:r>
              <a:rPr lang="id-ID" sz="2200" dirty="0" smtClean="0">
                <a:latin typeface="+mj-lt"/>
              </a:rPr>
              <a:t>Management		•   </a:t>
            </a:r>
            <a:r>
              <a:rPr lang="id-ID" sz="2200" dirty="0" err="1" smtClean="0">
                <a:latin typeface="+mj-lt"/>
              </a:rPr>
              <a:t>Roles</a:t>
            </a:r>
            <a:r>
              <a:rPr lang="id-ID" sz="2200" dirty="0" smtClean="0">
                <a:latin typeface="+mj-lt"/>
              </a:rPr>
              <a:t> </a:t>
            </a:r>
          </a:p>
          <a:p>
            <a:pPr marL="914400" lvl="1" indent="-457200">
              <a:buFont typeface="Arial" panose="020B0604020202020204" pitchFamily="34" charset="0"/>
              <a:buChar char="•"/>
            </a:pPr>
            <a:r>
              <a:rPr lang="id-ID" sz="2200" dirty="0" err="1" smtClean="0">
                <a:latin typeface="+mj-lt"/>
              </a:rPr>
              <a:t>Integrity</a:t>
            </a:r>
            <a:r>
              <a:rPr lang="id-ID" sz="2200" dirty="0" smtClean="0">
                <a:latin typeface="+mj-lt"/>
              </a:rPr>
              <a:t>				</a:t>
            </a:r>
            <a:r>
              <a:rPr lang="id-ID" sz="2200" dirty="0" smtClean="0"/>
              <a:t>•   </a:t>
            </a:r>
            <a:r>
              <a:rPr lang="id-ID" sz="2200" dirty="0" err="1">
                <a:latin typeface="+mj-lt"/>
              </a:rPr>
              <a:t>Auditing</a:t>
            </a:r>
            <a:r>
              <a:rPr lang="id-ID" sz="2200" dirty="0">
                <a:latin typeface="+mj-lt"/>
              </a:rPr>
              <a:t> </a:t>
            </a:r>
          </a:p>
          <a:p>
            <a:pPr marL="914400" lvl="1" indent="-457200">
              <a:buFont typeface="Arial" panose="020B0604020202020204" pitchFamily="34" charset="0"/>
              <a:buChar char="•"/>
            </a:pPr>
            <a:r>
              <a:rPr lang="id-ID" sz="2200" dirty="0" err="1" smtClean="0">
                <a:latin typeface="+mj-lt"/>
              </a:rPr>
              <a:t>Authentication</a:t>
            </a:r>
            <a:r>
              <a:rPr lang="id-ID" sz="2200" dirty="0" smtClean="0">
                <a:latin typeface="+mj-lt"/>
              </a:rPr>
              <a:t>				•   </a:t>
            </a:r>
            <a:r>
              <a:rPr lang="en-US" sz="2200" dirty="0">
                <a:latin typeface="+mj-lt"/>
              </a:rPr>
              <a:t>Views, Stored Program Units, Triggers</a:t>
            </a:r>
            <a:r>
              <a:rPr lang="id-ID" sz="2200" dirty="0" smtClean="0">
                <a:latin typeface="+mj-lt"/>
              </a:rPr>
              <a:t> </a:t>
            </a:r>
          </a:p>
          <a:p>
            <a:pPr marL="914400" lvl="1" indent="-457200">
              <a:buFont typeface="Arial" panose="020B0604020202020204" pitchFamily="34" charset="0"/>
              <a:buChar char="•"/>
            </a:pPr>
            <a:r>
              <a:rPr lang="id-ID" sz="2200" dirty="0" err="1" smtClean="0">
                <a:latin typeface="+mj-lt"/>
              </a:rPr>
              <a:t>Privileges</a:t>
            </a:r>
            <a:r>
              <a:rPr lang="id-ID" sz="2200" dirty="0" smtClean="0">
                <a:latin typeface="+mj-lt"/>
              </a:rPr>
              <a:t>				•   </a:t>
            </a:r>
            <a:r>
              <a:rPr lang="id-ID" sz="2200" dirty="0">
                <a:latin typeface="+mj-lt"/>
              </a:rPr>
              <a:t>Data </a:t>
            </a:r>
            <a:r>
              <a:rPr lang="id-ID" sz="2200" dirty="0" err="1" smtClean="0">
                <a:latin typeface="+mj-lt"/>
              </a:rPr>
              <a:t>Encryption</a:t>
            </a:r>
            <a:endParaRPr lang="id-ID" sz="2200" dirty="0" smtClean="0">
              <a:latin typeface="+mj-lt"/>
            </a:endParaRPr>
          </a:p>
          <a:p>
            <a:pPr marL="914400" lvl="1" indent="-457200">
              <a:buFont typeface="Arial" panose="020B0604020202020204" pitchFamily="34" charset="0"/>
              <a:buChar char="•"/>
            </a:pPr>
            <a:r>
              <a:rPr lang="id-ID" sz="2200" dirty="0" err="1">
                <a:latin typeface="+mj-lt"/>
              </a:rPr>
              <a:t>Hight</a:t>
            </a:r>
            <a:r>
              <a:rPr lang="id-ID" sz="2200" dirty="0">
                <a:latin typeface="+mj-lt"/>
              </a:rPr>
              <a:t> </a:t>
            </a:r>
            <a:r>
              <a:rPr lang="id-ID" sz="2200" dirty="0" err="1" smtClean="0">
                <a:latin typeface="+mj-lt"/>
              </a:rPr>
              <a:t>Availability</a:t>
            </a:r>
            <a:r>
              <a:rPr lang="id-ID" sz="2200" dirty="0" smtClean="0">
                <a:latin typeface="+mj-lt"/>
              </a:rPr>
              <a:t>			</a:t>
            </a:r>
            <a:r>
              <a:rPr lang="id-ID" sz="2200" dirty="0" smtClean="0"/>
              <a:t>•   </a:t>
            </a:r>
            <a:r>
              <a:rPr lang="id-ID" sz="2200" dirty="0">
                <a:latin typeface="+mj-lt"/>
              </a:rPr>
              <a:t>Proxy </a:t>
            </a:r>
            <a:r>
              <a:rPr lang="id-ID" sz="2200" dirty="0" err="1" smtClean="0">
                <a:latin typeface="+mj-lt"/>
              </a:rPr>
              <a:t>Authentication</a:t>
            </a:r>
            <a:endParaRPr lang="id-ID" sz="2200" dirty="0">
              <a:latin typeface="+mj-lt"/>
            </a:endParaRPr>
          </a:p>
          <a:p>
            <a:pPr marL="457200" indent="-457200">
              <a:buAutoNum type="arabicPeriod"/>
            </a:pPr>
            <a:r>
              <a:rPr lang="id-ID" sz="2200" dirty="0" err="1" smtClean="0">
                <a:latin typeface="+mj-lt"/>
              </a:rPr>
              <a:t>MySql</a:t>
            </a:r>
            <a:r>
              <a:rPr lang="id-ID" sz="2200" dirty="0" smtClean="0">
                <a:latin typeface="+mj-lt"/>
              </a:rPr>
              <a:t> </a:t>
            </a:r>
          </a:p>
          <a:p>
            <a:pPr marL="914400" lvl="1" indent="-457200">
              <a:buFont typeface="Arial" panose="020B0604020202020204" pitchFamily="34" charset="0"/>
              <a:buChar char="•"/>
            </a:pPr>
            <a:r>
              <a:rPr lang="id-ID" sz="2200" dirty="0" err="1">
                <a:latin typeface="+mj-lt"/>
              </a:rPr>
              <a:t>Users</a:t>
            </a:r>
            <a:r>
              <a:rPr lang="id-ID" sz="2200" dirty="0">
                <a:latin typeface="+mj-lt"/>
              </a:rPr>
              <a:t> &amp; </a:t>
            </a:r>
            <a:r>
              <a:rPr lang="id-ID" sz="2200" dirty="0" err="1" smtClean="0">
                <a:latin typeface="+mj-lt"/>
              </a:rPr>
              <a:t>Privileges</a:t>
            </a:r>
            <a:r>
              <a:rPr lang="id-ID" sz="2200" dirty="0" smtClean="0">
                <a:latin typeface="+mj-lt"/>
              </a:rPr>
              <a:t>	</a:t>
            </a:r>
            <a:r>
              <a:rPr lang="id-ID" sz="2200" dirty="0">
                <a:latin typeface="+mj-lt"/>
              </a:rPr>
              <a:t>		</a:t>
            </a:r>
            <a:r>
              <a:rPr lang="id-ID" sz="2200" dirty="0" smtClean="0">
                <a:latin typeface="+mj-lt"/>
              </a:rPr>
              <a:t>•   Audit </a:t>
            </a:r>
            <a:r>
              <a:rPr lang="id-ID" sz="2200" dirty="0" err="1">
                <a:latin typeface="+mj-lt"/>
              </a:rPr>
              <a:t>plug-ins</a:t>
            </a:r>
            <a:endParaRPr lang="id-ID" sz="2200" dirty="0" smtClean="0">
              <a:latin typeface="+mj-lt"/>
            </a:endParaRPr>
          </a:p>
          <a:p>
            <a:pPr marL="914400" lvl="1" indent="-457200">
              <a:buFont typeface="Arial" panose="020B0604020202020204" pitchFamily="34" charset="0"/>
              <a:buChar char="•"/>
            </a:pPr>
            <a:r>
              <a:rPr lang="id-ID" sz="2200" dirty="0" err="1">
                <a:latin typeface="+mj-lt"/>
              </a:rPr>
              <a:t>Connection</a:t>
            </a:r>
            <a:r>
              <a:rPr lang="id-ID" sz="2200" dirty="0">
                <a:latin typeface="+mj-lt"/>
              </a:rPr>
              <a:t> </a:t>
            </a:r>
            <a:r>
              <a:rPr lang="id-ID" sz="2200" dirty="0" err="1" smtClean="0">
                <a:latin typeface="+mj-lt"/>
              </a:rPr>
              <a:t>encryption</a:t>
            </a:r>
            <a:r>
              <a:rPr lang="id-ID" sz="2200" dirty="0">
                <a:latin typeface="+mj-lt"/>
              </a:rPr>
              <a:t>			</a:t>
            </a:r>
            <a:r>
              <a:rPr lang="id-ID" sz="2200" dirty="0" smtClean="0"/>
              <a:t>•   </a:t>
            </a:r>
            <a:r>
              <a:rPr lang="id-ID" sz="2200" dirty="0" err="1" smtClean="0">
                <a:latin typeface="+mj-lt"/>
              </a:rPr>
              <a:t>Host</a:t>
            </a:r>
            <a:r>
              <a:rPr lang="id-ID" sz="2200" dirty="0" smtClean="0">
                <a:latin typeface="+mj-lt"/>
              </a:rPr>
              <a:t> </a:t>
            </a:r>
            <a:r>
              <a:rPr lang="id-ID" sz="2200" dirty="0" err="1" smtClean="0">
                <a:latin typeface="+mj-lt"/>
              </a:rPr>
              <a:t>bans</a:t>
            </a:r>
            <a:r>
              <a:rPr lang="id-ID" sz="2200" dirty="0" smtClean="0">
                <a:latin typeface="+mj-lt"/>
              </a:rPr>
              <a:t> </a:t>
            </a:r>
          </a:p>
          <a:p>
            <a:pPr marL="914400" lvl="1" indent="-457200">
              <a:buFont typeface="Arial" panose="020B0604020202020204" pitchFamily="34" charset="0"/>
              <a:buChar char="•"/>
            </a:pPr>
            <a:r>
              <a:rPr lang="id-ID" sz="2200" dirty="0" err="1">
                <a:latin typeface="+mj-lt"/>
              </a:rPr>
              <a:t>Certificate</a:t>
            </a:r>
            <a:r>
              <a:rPr lang="id-ID" sz="2200" dirty="0">
                <a:latin typeface="+mj-lt"/>
              </a:rPr>
              <a:t> </a:t>
            </a:r>
            <a:r>
              <a:rPr lang="id-ID" sz="2200" dirty="0" err="1">
                <a:latin typeface="+mj-lt"/>
              </a:rPr>
              <a:t>based</a:t>
            </a:r>
            <a:r>
              <a:rPr lang="id-ID" sz="2200" dirty="0">
                <a:latin typeface="+mj-lt"/>
              </a:rPr>
              <a:t> </a:t>
            </a:r>
            <a:r>
              <a:rPr lang="id-ID" sz="2200" dirty="0" err="1" smtClean="0">
                <a:latin typeface="+mj-lt"/>
              </a:rPr>
              <a:t>authentication</a:t>
            </a:r>
            <a:r>
              <a:rPr lang="id-ID" sz="2200" dirty="0">
                <a:latin typeface="+mj-lt"/>
              </a:rPr>
              <a:t>		</a:t>
            </a:r>
            <a:r>
              <a:rPr lang="id-ID" sz="2200" dirty="0" smtClean="0"/>
              <a:t>•   </a:t>
            </a:r>
            <a:r>
              <a:rPr lang="id-ID" sz="2200" dirty="0" err="1" smtClean="0">
                <a:latin typeface="+mj-lt"/>
              </a:rPr>
              <a:t>Cryptographic</a:t>
            </a:r>
            <a:r>
              <a:rPr lang="id-ID" sz="2200" dirty="0" smtClean="0">
                <a:latin typeface="+mj-lt"/>
              </a:rPr>
              <a:t> </a:t>
            </a:r>
            <a:r>
              <a:rPr lang="id-ID" sz="2200" dirty="0" err="1">
                <a:latin typeface="+mj-lt"/>
              </a:rPr>
              <a:t>functions</a:t>
            </a:r>
            <a:endParaRPr lang="id-ID" sz="2100" b="1" dirty="0"/>
          </a:p>
          <a:p>
            <a:pPr marL="914400" lvl="1" indent="-457200">
              <a:buFont typeface="Arial" panose="020B0604020202020204" pitchFamily="34" charset="0"/>
              <a:buChar char="•"/>
            </a:pPr>
            <a:r>
              <a:rPr lang="id-ID" sz="2200" dirty="0" err="1">
                <a:latin typeface="+mj-lt"/>
              </a:rPr>
              <a:t>Database</a:t>
            </a:r>
            <a:r>
              <a:rPr lang="id-ID" sz="2200" dirty="0">
                <a:latin typeface="+mj-lt"/>
              </a:rPr>
              <a:t> </a:t>
            </a:r>
            <a:r>
              <a:rPr lang="id-ID" sz="2200" dirty="0" err="1">
                <a:latin typeface="+mj-lt"/>
              </a:rPr>
              <a:t>logs</a:t>
            </a:r>
            <a:endParaRPr lang="id-ID" sz="2200" dirty="0">
              <a:latin typeface="+mj-lt"/>
            </a:endParaRPr>
          </a:p>
        </p:txBody>
      </p:sp>
    </p:spTree>
    <p:extLst>
      <p:ext uri="{BB962C8B-B14F-4D97-AF65-F5344CB8AC3E}">
        <p14:creationId xmlns:p14="http://schemas.microsoft.com/office/powerpoint/2010/main" val="2706159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43" y="746393"/>
            <a:ext cx="11127713" cy="5500229"/>
          </a:xfrm>
          <a:prstGeom prst="rect">
            <a:avLst/>
          </a:prstGeom>
        </p:spPr>
      </p:pic>
    </p:spTree>
    <p:extLst>
      <p:ext uri="{BB962C8B-B14F-4D97-AF65-F5344CB8AC3E}">
        <p14:creationId xmlns:p14="http://schemas.microsoft.com/office/powerpoint/2010/main" val="38412820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478423"/>
          </a:xfrm>
          <a:prstGeom prst="rect">
            <a:avLst/>
          </a:prstGeom>
          <a:solidFill>
            <a:schemeClr val="accent1">
              <a:lumMod val="60000"/>
              <a:lumOff val="40000"/>
              <a:alpha val="75000"/>
            </a:schemeClr>
          </a:solidFill>
        </p:spPr>
        <p:txBody>
          <a:bodyPr wrap="square" rtlCol="0">
            <a:spAutoFit/>
          </a:bodyPr>
          <a:lstStyle/>
          <a:p>
            <a:r>
              <a:rPr lang="id-ID" sz="2400" b="1" spc="300" dirty="0" smtClean="0"/>
              <a:t>PRIVILEGE MYSQL DBMS</a:t>
            </a:r>
            <a:endParaRPr lang="id-ID" sz="2400" b="1" spc="300" dirty="0"/>
          </a:p>
          <a:p>
            <a:pPr marL="457200" indent="-457200">
              <a:buFont typeface="+mj-lt"/>
              <a:buAutoNum type="arabicPeriod"/>
            </a:pPr>
            <a:r>
              <a:rPr lang="id-ID" sz="2400" dirty="0" err="1" smtClean="0">
                <a:latin typeface="+mj-lt"/>
              </a:rPr>
              <a:t>User</a:t>
            </a:r>
            <a:r>
              <a:rPr lang="id-ID" sz="2400" dirty="0" smtClean="0">
                <a:latin typeface="+mj-lt"/>
              </a:rPr>
              <a:t> / Pengguna harus jelas </a:t>
            </a:r>
          </a:p>
          <a:p>
            <a:pPr marL="457200" indent="-457200">
              <a:buFont typeface="+mj-lt"/>
              <a:buAutoNum type="arabicPeriod"/>
            </a:pPr>
            <a:r>
              <a:rPr lang="id-ID" sz="2400" dirty="0" smtClean="0">
                <a:latin typeface="+mj-lt"/>
              </a:rPr>
              <a:t>Tidak boleh memberikan </a:t>
            </a:r>
            <a:r>
              <a:rPr lang="id-ID" sz="2400" dirty="0" err="1" smtClean="0">
                <a:latin typeface="+mj-lt"/>
              </a:rPr>
              <a:t>privileges</a:t>
            </a:r>
            <a:r>
              <a:rPr lang="id-ID" sz="2400" dirty="0" smtClean="0">
                <a:latin typeface="+mj-lt"/>
              </a:rPr>
              <a:t> yang sama kepada </a:t>
            </a:r>
            <a:r>
              <a:rPr lang="id-ID" sz="2400" dirty="0" err="1" smtClean="0">
                <a:latin typeface="+mj-lt"/>
              </a:rPr>
              <a:t>user</a:t>
            </a:r>
            <a:r>
              <a:rPr lang="id-ID" sz="2400" dirty="0" smtClean="0">
                <a:latin typeface="+mj-lt"/>
              </a:rPr>
              <a:t> yang berbeda</a:t>
            </a:r>
          </a:p>
          <a:p>
            <a:pPr marL="457200" indent="-457200">
              <a:buFont typeface="+mj-lt"/>
              <a:buAutoNum type="arabicPeriod"/>
            </a:pPr>
            <a:r>
              <a:rPr lang="id-ID" sz="2400" dirty="0" smtClean="0">
                <a:latin typeface="+mj-lt"/>
              </a:rPr>
              <a:t>Masing-masing </a:t>
            </a:r>
            <a:r>
              <a:rPr lang="id-ID" sz="2400" dirty="0" err="1" smtClean="0">
                <a:latin typeface="+mj-lt"/>
              </a:rPr>
              <a:t>user</a:t>
            </a:r>
            <a:r>
              <a:rPr lang="id-ID" sz="2400" dirty="0" smtClean="0">
                <a:latin typeface="+mj-lt"/>
              </a:rPr>
              <a:t> diberikan </a:t>
            </a:r>
            <a:r>
              <a:rPr lang="id-ID" sz="2400" dirty="0" err="1" smtClean="0">
                <a:latin typeface="+mj-lt"/>
              </a:rPr>
              <a:t>privileges</a:t>
            </a:r>
            <a:r>
              <a:rPr lang="id-ID" sz="2400" dirty="0" smtClean="0">
                <a:latin typeface="+mj-lt"/>
              </a:rPr>
              <a:t> sesuai dengan haknya</a:t>
            </a:r>
          </a:p>
          <a:p>
            <a:pPr marL="457200" indent="-457200">
              <a:buFont typeface="+mj-lt"/>
              <a:buAutoNum type="arabicPeriod"/>
            </a:pPr>
            <a:endParaRPr lang="id-ID" sz="2200" dirty="0" smtClean="0">
              <a:latin typeface="+mj-lt"/>
            </a:endParaRPr>
          </a:p>
          <a:p>
            <a:endParaRPr lang="en-US" sz="2200" dirty="0" smtClean="0">
              <a:latin typeface="+mj-lt"/>
            </a:endParaRPr>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p:txBody>
      </p:sp>
      <p:graphicFrame>
        <p:nvGraphicFramePr>
          <p:cNvPr id="6" name="Table 5"/>
          <p:cNvGraphicFramePr>
            <a:graphicFrameLocks noGrp="1"/>
          </p:cNvGraphicFramePr>
          <p:nvPr>
            <p:extLst>
              <p:ext uri="{D42A27DB-BD31-4B8C-83A1-F6EECF244321}">
                <p14:modId xmlns:p14="http://schemas.microsoft.com/office/powerpoint/2010/main" val="680041356"/>
              </p:ext>
            </p:extLst>
          </p:nvPr>
        </p:nvGraphicFramePr>
        <p:xfrm>
          <a:off x="1061329" y="2351518"/>
          <a:ext cx="8364024" cy="2656580"/>
        </p:xfrm>
        <a:graphic>
          <a:graphicData uri="http://schemas.openxmlformats.org/drawingml/2006/table">
            <a:tbl>
              <a:tblPr firstRow="1" bandRow="1">
                <a:tableStyleId>{5C22544A-7EE6-4342-B048-85BDC9FD1C3A}</a:tableStyleId>
              </a:tblPr>
              <a:tblGrid>
                <a:gridCol w="2788008"/>
                <a:gridCol w="2788008"/>
                <a:gridCol w="2788008"/>
              </a:tblGrid>
              <a:tr h="510881">
                <a:tc>
                  <a:txBody>
                    <a:bodyPr/>
                    <a:lstStyle/>
                    <a:p>
                      <a:pPr algn="ctr"/>
                      <a:r>
                        <a:rPr lang="id-ID" sz="2400" dirty="0" smtClean="0">
                          <a:latin typeface="+mj-lt"/>
                        </a:rPr>
                        <a:t>Mahasiswa</a:t>
                      </a:r>
                      <a:endParaRPr lang="en-US" sz="2400" dirty="0">
                        <a:latin typeface="+mj-lt"/>
                      </a:endParaRPr>
                    </a:p>
                  </a:txBody>
                  <a:tcPr/>
                </a:tc>
                <a:tc>
                  <a:txBody>
                    <a:bodyPr/>
                    <a:lstStyle/>
                    <a:p>
                      <a:pPr algn="ctr"/>
                      <a:r>
                        <a:rPr lang="id-ID" sz="2400" dirty="0" smtClean="0">
                          <a:latin typeface="+mj-lt"/>
                        </a:rPr>
                        <a:t>Operator</a:t>
                      </a:r>
                      <a:endParaRPr lang="en-US" sz="2400" dirty="0">
                        <a:latin typeface="+mj-lt"/>
                      </a:endParaRPr>
                    </a:p>
                  </a:txBody>
                  <a:tcPr/>
                </a:tc>
                <a:tc>
                  <a:txBody>
                    <a:bodyPr/>
                    <a:lstStyle/>
                    <a:p>
                      <a:pPr algn="ctr"/>
                      <a:r>
                        <a:rPr lang="id-ID" sz="2400" dirty="0" smtClean="0">
                          <a:latin typeface="+mj-lt"/>
                        </a:rPr>
                        <a:t>Administrator</a:t>
                      </a:r>
                      <a:endParaRPr lang="en-US" sz="2400" dirty="0">
                        <a:latin typeface="+mj-lt"/>
                      </a:endParaRPr>
                    </a:p>
                  </a:txBody>
                  <a:tcPr/>
                </a:tc>
              </a:tr>
              <a:tr h="2145699">
                <a:tc>
                  <a:txBody>
                    <a:bodyPr/>
                    <a:lstStyle/>
                    <a:p>
                      <a:r>
                        <a:rPr lang="id-ID" sz="2400" dirty="0" err="1" smtClean="0">
                          <a:latin typeface="+mj-lt"/>
                        </a:rPr>
                        <a:t>Select</a:t>
                      </a:r>
                      <a:endParaRPr lang="id-ID" sz="2400" dirty="0" smtClean="0">
                        <a:latin typeface="+mj-lt"/>
                      </a:endParaRPr>
                    </a:p>
                    <a:p>
                      <a:r>
                        <a:rPr lang="id-ID" sz="2400" dirty="0" err="1" smtClean="0">
                          <a:latin typeface="+mj-lt"/>
                        </a:rPr>
                        <a:t>Insert</a:t>
                      </a:r>
                      <a:r>
                        <a:rPr lang="id-ID" sz="2400" dirty="0" smtClean="0">
                          <a:latin typeface="+mj-lt"/>
                        </a:rPr>
                        <a:t> </a:t>
                      </a:r>
                    </a:p>
                  </a:txBody>
                  <a:tcPr/>
                </a:tc>
                <a:tc>
                  <a:txBody>
                    <a:bodyPr/>
                    <a:lstStyle/>
                    <a:p>
                      <a:r>
                        <a:rPr lang="id-ID" sz="2400" dirty="0" err="1" smtClean="0">
                          <a:latin typeface="+mj-lt"/>
                        </a:rPr>
                        <a:t>Select</a:t>
                      </a:r>
                      <a:r>
                        <a:rPr lang="id-ID" sz="2400" dirty="0" smtClean="0">
                          <a:latin typeface="+mj-lt"/>
                        </a:rPr>
                        <a:t> </a:t>
                      </a:r>
                    </a:p>
                    <a:p>
                      <a:r>
                        <a:rPr lang="id-ID" sz="2400" dirty="0" err="1" smtClean="0">
                          <a:latin typeface="+mj-lt"/>
                        </a:rPr>
                        <a:t>Insert</a:t>
                      </a:r>
                      <a:r>
                        <a:rPr lang="id-ID" sz="2400" dirty="0" smtClean="0">
                          <a:latin typeface="+mj-lt"/>
                        </a:rPr>
                        <a:t> </a:t>
                      </a:r>
                    </a:p>
                    <a:p>
                      <a:r>
                        <a:rPr lang="id-ID" sz="2400" dirty="0" err="1" smtClean="0">
                          <a:latin typeface="+mj-lt"/>
                        </a:rPr>
                        <a:t>Update</a:t>
                      </a:r>
                      <a:endParaRPr lang="id-ID" sz="2400" dirty="0" smtClean="0">
                        <a:latin typeface="+mj-lt"/>
                      </a:endParaRPr>
                    </a:p>
                    <a:p>
                      <a:r>
                        <a:rPr lang="id-ID" sz="2400" dirty="0" err="1" smtClean="0">
                          <a:latin typeface="+mj-lt"/>
                        </a:rPr>
                        <a:t>Delete</a:t>
                      </a:r>
                      <a:endParaRPr lang="id-ID" sz="2400" dirty="0" smtClean="0">
                        <a:latin typeface="+mj-lt"/>
                      </a:endParaRPr>
                    </a:p>
                    <a:p>
                      <a:r>
                        <a:rPr lang="id-ID" sz="2400" dirty="0" err="1" smtClean="0">
                          <a:latin typeface="+mj-lt"/>
                        </a:rPr>
                        <a:t>File</a:t>
                      </a:r>
                      <a:endParaRPr lang="en-US" sz="2400" dirty="0">
                        <a:latin typeface="+mj-lt"/>
                      </a:endParaRPr>
                    </a:p>
                  </a:txBody>
                  <a:tcPr/>
                </a:tc>
                <a:tc>
                  <a:txBody>
                    <a:bodyPr/>
                    <a:lstStyle/>
                    <a:p>
                      <a:r>
                        <a:rPr lang="id-ID" sz="2400" dirty="0" err="1" smtClean="0">
                          <a:latin typeface="+mj-lt"/>
                        </a:rPr>
                        <a:t>Create</a:t>
                      </a:r>
                      <a:endParaRPr lang="id-ID" sz="2400" dirty="0" smtClean="0">
                        <a:latin typeface="+mj-lt"/>
                      </a:endParaRPr>
                    </a:p>
                    <a:p>
                      <a:r>
                        <a:rPr lang="id-ID" sz="2400" dirty="0" err="1" smtClean="0">
                          <a:latin typeface="+mj-lt"/>
                        </a:rPr>
                        <a:t>Alter</a:t>
                      </a:r>
                      <a:r>
                        <a:rPr lang="id-ID" sz="2400" dirty="0" smtClean="0">
                          <a:latin typeface="+mj-lt"/>
                        </a:rPr>
                        <a:t> </a:t>
                      </a:r>
                    </a:p>
                    <a:p>
                      <a:r>
                        <a:rPr lang="id-ID" sz="2400" dirty="0" smtClean="0">
                          <a:latin typeface="+mj-lt"/>
                        </a:rPr>
                        <a:t>Drop</a:t>
                      </a:r>
                      <a:endParaRPr lang="en-US" sz="2400" dirty="0">
                        <a:latin typeface="+mj-lt"/>
                      </a:endParaRPr>
                    </a:p>
                  </a:txBody>
                  <a:tcPr/>
                </a:tc>
              </a:tr>
            </a:tbl>
          </a:graphicData>
        </a:graphic>
      </p:graphicFrame>
    </p:spTree>
    <p:extLst>
      <p:ext uri="{BB962C8B-B14F-4D97-AF65-F5344CB8AC3E}">
        <p14:creationId xmlns:p14="http://schemas.microsoft.com/office/powerpoint/2010/main" val="5944236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939814"/>
          </a:xfrm>
          <a:prstGeom prst="rect">
            <a:avLst/>
          </a:prstGeom>
          <a:solidFill>
            <a:schemeClr val="accent1">
              <a:lumMod val="60000"/>
              <a:lumOff val="40000"/>
              <a:alpha val="75000"/>
            </a:schemeClr>
          </a:solidFill>
        </p:spPr>
        <p:txBody>
          <a:bodyPr wrap="square" rtlCol="0">
            <a:spAutoFit/>
          </a:bodyPr>
          <a:lstStyle/>
          <a:p>
            <a:endParaRPr lang="id-ID" sz="2400" b="1" spc="600" dirty="0" smtClean="0"/>
          </a:p>
          <a:p>
            <a:endParaRPr lang="id-ID" sz="2400" b="1" spc="600" dirty="0"/>
          </a:p>
          <a:p>
            <a:endParaRPr lang="id-ID" sz="2400" b="1" spc="600" dirty="0" smtClean="0"/>
          </a:p>
          <a:p>
            <a:endParaRPr lang="id-ID" sz="2400" b="1" spc="600" dirty="0"/>
          </a:p>
          <a:p>
            <a:endParaRPr lang="id-ID" sz="2400" b="1" spc="600" dirty="0" smtClean="0"/>
          </a:p>
          <a:p>
            <a:pPr algn="ctr"/>
            <a:r>
              <a:rPr lang="id-ID" sz="2400" b="1" spc="600" dirty="0" smtClean="0"/>
              <a:t>DEMO SQL INJECTION</a:t>
            </a:r>
          </a:p>
          <a:p>
            <a:pPr algn="ctr"/>
            <a:r>
              <a:rPr lang="id-ID" sz="2200" dirty="0">
                <a:latin typeface="+mj-lt"/>
              </a:rPr>
              <a:t>SQL </a:t>
            </a:r>
            <a:r>
              <a:rPr lang="id-ID" sz="2200" dirty="0" err="1">
                <a:latin typeface="+mj-lt"/>
              </a:rPr>
              <a:t>injection</a:t>
            </a:r>
            <a:r>
              <a:rPr lang="id-ID" sz="2200" dirty="0">
                <a:latin typeface="+mj-lt"/>
              </a:rPr>
              <a:t> adalah sebuah aksi </a:t>
            </a:r>
            <a:r>
              <a:rPr lang="id-ID" sz="2200" dirty="0" err="1">
                <a:latin typeface="+mj-lt"/>
              </a:rPr>
              <a:t>hacking</a:t>
            </a:r>
            <a:r>
              <a:rPr lang="id-ID" sz="2200" dirty="0">
                <a:latin typeface="+mj-lt"/>
              </a:rPr>
              <a:t> yang dilakukan di aplikasi </a:t>
            </a:r>
            <a:r>
              <a:rPr lang="id-ID" sz="2200" dirty="0" err="1">
                <a:latin typeface="+mj-lt"/>
              </a:rPr>
              <a:t>client</a:t>
            </a:r>
            <a:r>
              <a:rPr lang="id-ID" sz="2200" dirty="0">
                <a:latin typeface="+mj-lt"/>
              </a:rPr>
              <a:t> dengan cara memodifikasi perintah SQL yang ada di memori aplikasi </a:t>
            </a:r>
            <a:r>
              <a:rPr lang="id-ID" sz="2200" dirty="0" err="1">
                <a:latin typeface="+mj-lt"/>
              </a:rPr>
              <a:t>clien</a:t>
            </a:r>
            <a:endParaRPr lang="id-ID" sz="2200" dirty="0" smtClean="0">
              <a:latin typeface="+mj-lt"/>
            </a:endParaRPr>
          </a:p>
          <a:p>
            <a:pPr algn="just"/>
            <a:endParaRPr lang="id-ID" sz="2200" dirty="0">
              <a:latin typeface="+mj-lt"/>
            </a:endParaRPr>
          </a:p>
          <a:p>
            <a:endParaRPr lang="id-ID" sz="2100" b="1" dirty="0"/>
          </a:p>
          <a:p>
            <a:endParaRPr lang="id-ID" sz="2100" b="1" dirty="0" smtClean="0"/>
          </a:p>
          <a:p>
            <a:endParaRPr lang="id-ID" sz="2100" b="1" dirty="0"/>
          </a:p>
          <a:p>
            <a:endParaRPr lang="id-ID" sz="2100" b="1" dirty="0" smtClean="0"/>
          </a:p>
          <a:p>
            <a:endParaRPr lang="id-ID" sz="2100" b="1" dirty="0" smtClean="0"/>
          </a:p>
        </p:txBody>
      </p:sp>
    </p:spTree>
    <p:extLst>
      <p:ext uri="{BB962C8B-B14F-4D97-AF65-F5344CB8AC3E}">
        <p14:creationId xmlns:p14="http://schemas.microsoft.com/office/powerpoint/2010/main" val="268791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201150"/>
          </a:xfrm>
          <a:prstGeom prst="rect">
            <a:avLst/>
          </a:prstGeom>
          <a:solidFill>
            <a:schemeClr val="accent1">
              <a:lumMod val="60000"/>
              <a:lumOff val="40000"/>
              <a:alpha val="75000"/>
            </a:schemeClr>
          </a:solidFill>
        </p:spPr>
        <p:txBody>
          <a:bodyPr wrap="square" rtlCol="0">
            <a:spAutoFit/>
          </a:bodyPr>
          <a:lstStyle/>
          <a:p>
            <a:pPr algn="ctr"/>
            <a:endParaRPr lang="id-ID" sz="2400" b="1" spc="300" dirty="0" smtClean="0"/>
          </a:p>
          <a:p>
            <a:pPr algn="ctr"/>
            <a:endParaRPr lang="id-ID" sz="2400" b="1" spc="300" dirty="0"/>
          </a:p>
          <a:p>
            <a:pPr algn="ctr"/>
            <a:endParaRPr lang="id-ID" sz="2400" b="1" spc="300" dirty="0" smtClean="0"/>
          </a:p>
          <a:p>
            <a:pPr algn="ctr"/>
            <a:endParaRPr lang="id-ID" sz="2400" b="1" spc="300" dirty="0" smtClean="0"/>
          </a:p>
          <a:p>
            <a:pPr algn="ctr"/>
            <a:r>
              <a:rPr lang="id-ID" sz="2400" b="1" spc="300" dirty="0" smtClean="0"/>
              <a:t>BACK </a:t>
            </a:r>
            <a:r>
              <a:rPr lang="id-ID" sz="2400" b="1" spc="300" dirty="0"/>
              <a:t>UP </a:t>
            </a:r>
            <a:r>
              <a:rPr lang="id-ID" sz="2400" b="1" spc="300" dirty="0" smtClean="0"/>
              <a:t>DATABASE</a:t>
            </a:r>
            <a:endParaRPr lang="id-ID" sz="2400" b="1" spc="300" dirty="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p:txBody>
      </p:sp>
    </p:spTree>
    <p:extLst>
      <p:ext uri="{BB962C8B-B14F-4D97-AF65-F5344CB8AC3E}">
        <p14:creationId xmlns:p14="http://schemas.microsoft.com/office/powerpoint/2010/main" val="2091646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rgbClr val="0070C0">
              <a:alpha val="75000"/>
            </a:srgbClr>
          </a:solidFill>
        </p:spPr>
        <p:txBody>
          <a:bodyPr wrap="square" rtlCol="0">
            <a:spAutoFit/>
          </a:bodyPr>
          <a:lstStyle/>
          <a:p>
            <a:pPr lvl="0"/>
            <a:r>
              <a:rPr lang="id-ID" sz="3600" b="1" spc="600" dirty="0" smtClean="0">
                <a:ln>
                  <a:solidFill>
                    <a:schemeClr val="bg1">
                      <a:lumMod val="95000"/>
                    </a:schemeClr>
                  </a:solidFill>
                </a:ln>
              </a:rPr>
              <a:t>KEAMANAN JARINGAN KOMPUTER</a:t>
            </a:r>
            <a:endParaRPr lang="en-US" sz="3600" b="1" spc="600" dirty="0">
              <a:ln>
                <a:solidFill>
                  <a:schemeClr val="bg1">
                    <a:lumMod val="95000"/>
                  </a:schemeClr>
                </a:solidFill>
              </a:ln>
            </a:endParaRPr>
          </a:p>
        </p:txBody>
      </p:sp>
      <p:sp>
        <p:nvSpPr>
          <p:cNvPr id="6" name="TextBox 5"/>
          <p:cNvSpPr txBox="1"/>
          <p:nvPr/>
        </p:nvSpPr>
        <p:spPr>
          <a:xfrm>
            <a:off x="490330" y="1094928"/>
            <a:ext cx="11158331" cy="5109091"/>
          </a:xfrm>
          <a:prstGeom prst="rect">
            <a:avLst/>
          </a:prstGeom>
          <a:solidFill>
            <a:schemeClr val="accent1">
              <a:lumMod val="60000"/>
              <a:lumOff val="40000"/>
              <a:alpha val="75000"/>
            </a:schemeClr>
          </a:solidFill>
        </p:spPr>
        <p:txBody>
          <a:bodyPr wrap="square" rtlCol="0">
            <a:spAutoFit/>
          </a:bodyPr>
          <a:lstStyle/>
          <a:p>
            <a:r>
              <a:rPr lang="id-ID" sz="2400" b="1" spc="600" dirty="0" smtClean="0"/>
              <a:t>JARINGAN KOMPUTER</a:t>
            </a:r>
          </a:p>
          <a:p>
            <a:pPr marL="342900" indent="-342900" algn="just">
              <a:buFont typeface="Arial" panose="020B0604020202020204" pitchFamily="34" charset="0"/>
              <a:buChar char="•"/>
            </a:pPr>
            <a:r>
              <a:rPr lang="en-US" sz="2200" dirty="0" smtClean="0"/>
              <a:t>Point to Point </a:t>
            </a:r>
            <a:endParaRPr lang="id-ID" sz="800" dirty="0" smtClean="0"/>
          </a:p>
          <a:p>
            <a:pPr marL="342900" indent="-342900" algn="just">
              <a:buFont typeface="Arial" panose="020B0604020202020204" pitchFamily="34" charset="0"/>
              <a:buChar char="•"/>
            </a:pPr>
            <a:r>
              <a:rPr lang="en-US" sz="2200" dirty="0" smtClean="0"/>
              <a:t>Client and Server </a:t>
            </a:r>
          </a:p>
          <a:p>
            <a:endParaRPr lang="id-ID" sz="1200" b="1" spc="600" dirty="0"/>
          </a:p>
          <a:p>
            <a:r>
              <a:rPr lang="id-ID" sz="2400" b="1" spc="600" dirty="0"/>
              <a:t>MEDIA TRANSMISI </a:t>
            </a:r>
          </a:p>
          <a:p>
            <a:pPr marL="338138" indent="-338138">
              <a:buFont typeface="Arial" panose="020B0604020202020204" pitchFamily="34" charset="0"/>
              <a:buChar char="•"/>
            </a:pPr>
            <a:r>
              <a:rPr lang="id-ID" sz="2200" dirty="0" smtClean="0"/>
              <a:t>Arus Listrik</a:t>
            </a:r>
          </a:p>
          <a:p>
            <a:pPr marL="338138" indent="-338138">
              <a:buFont typeface="Arial" panose="020B0604020202020204" pitchFamily="34" charset="0"/>
              <a:buChar char="•"/>
            </a:pPr>
            <a:r>
              <a:rPr lang="en-US" sz="2200" dirty="0" smtClean="0"/>
              <a:t>Wireless </a:t>
            </a:r>
            <a:endParaRPr lang="id-ID" sz="2100" b="1" dirty="0"/>
          </a:p>
          <a:p>
            <a:pPr marL="338138" indent="-338138">
              <a:buFont typeface="Arial" panose="020B0604020202020204" pitchFamily="34" charset="0"/>
              <a:buChar char="•"/>
            </a:pPr>
            <a:r>
              <a:rPr lang="id-ID" sz="2200" dirty="0" smtClean="0"/>
              <a:t>Cahaya</a:t>
            </a:r>
          </a:p>
          <a:p>
            <a:endParaRPr lang="id-ID" sz="2200" dirty="0" smtClean="0"/>
          </a:p>
          <a:p>
            <a:r>
              <a:rPr lang="id-ID" sz="2400" b="1" spc="600" dirty="0" smtClean="0"/>
              <a:t>PROTOKOL</a:t>
            </a:r>
          </a:p>
          <a:p>
            <a:pPr marL="342900" indent="-342900">
              <a:buFont typeface="Arial" panose="020B0604020202020204" pitchFamily="34" charset="0"/>
              <a:buChar char="•"/>
            </a:pPr>
            <a:r>
              <a:rPr lang="id-ID" sz="2200" dirty="0" smtClean="0"/>
              <a:t>HTTP</a:t>
            </a:r>
          </a:p>
          <a:p>
            <a:pPr marL="342900" indent="-342900">
              <a:buFont typeface="Arial" panose="020B0604020202020204" pitchFamily="34" charset="0"/>
              <a:buChar char="•"/>
            </a:pPr>
            <a:r>
              <a:rPr lang="id-ID" sz="2200" dirty="0" smtClean="0"/>
              <a:t>FTP </a:t>
            </a:r>
          </a:p>
          <a:p>
            <a:pPr marL="342900" indent="-342900">
              <a:buFont typeface="Arial" panose="020B0604020202020204" pitchFamily="34" charset="0"/>
              <a:buChar char="•"/>
            </a:pPr>
            <a:r>
              <a:rPr lang="id-ID" sz="2200" dirty="0" smtClean="0"/>
              <a:t>SMTP</a:t>
            </a:r>
          </a:p>
          <a:p>
            <a:pPr marL="342900" indent="-342900">
              <a:buFont typeface="Arial" panose="020B0604020202020204" pitchFamily="34" charset="0"/>
              <a:buChar char="•"/>
            </a:pPr>
            <a:r>
              <a:rPr lang="id-ID" sz="2200" dirty="0" smtClean="0"/>
              <a:t>TCP, UDP, ICMP</a:t>
            </a:r>
          </a:p>
          <a:p>
            <a:pPr marL="342900" indent="-342900">
              <a:buFont typeface="Arial" panose="020B0604020202020204" pitchFamily="34" charset="0"/>
              <a:buChar char="•"/>
            </a:pPr>
            <a:r>
              <a:rPr lang="id-ID" sz="2200" dirty="0" smtClean="0"/>
              <a:t>HTTPS</a:t>
            </a:r>
            <a:endParaRPr lang="id-ID" sz="2200" dirty="0"/>
          </a:p>
        </p:txBody>
      </p:sp>
    </p:spTree>
    <p:extLst>
      <p:ext uri="{BB962C8B-B14F-4D97-AF65-F5344CB8AC3E}">
        <p14:creationId xmlns:p14="http://schemas.microsoft.com/office/powerpoint/2010/main" val="7470413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3208571"/>
          </a:xfrm>
          <a:prstGeom prst="rect">
            <a:avLst/>
          </a:prstGeom>
          <a:solidFill>
            <a:schemeClr val="accent1">
              <a:lumMod val="60000"/>
              <a:lumOff val="40000"/>
              <a:alpha val="75000"/>
            </a:schemeClr>
          </a:solidFill>
        </p:spPr>
        <p:txBody>
          <a:bodyPr wrap="square" rtlCol="0">
            <a:spAutoFit/>
          </a:bodyPr>
          <a:lstStyle/>
          <a:p>
            <a:r>
              <a:rPr lang="id-ID" sz="2400" b="1" spc="600" dirty="0"/>
              <a:t>PENGAMANAN JARINGAN </a:t>
            </a:r>
            <a:r>
              <a:rPr lang="id-ID" sz="2400" b="1" spc="600" dirty="0" smtClean="0"/>
              <a:t>KOMPUTER</a:t>
            </a:r>
          </a:p>
          <a:p>
            <a:pPr marL="342900" indent="-342900">
              <a:lnSpc>
                <a:spcPct val="150000"/>
              </a:lnSpc>
              <a:buFont typeface="Arial" panose="020B0604020202020204" pitchFamily="34" charset="0"/>
              <a:buChar char="•"/>
            </a:pPr>
            <a:r>
              <a:rPr lang="id-ID" sz="2100" dirty="0" smtClean="0"/>
              <a:t>Pemilihan Alat dan </a:t>
            </a:r>
            <a:r>
              <a:rPr lang="id-ID" sz="2100" dirty="0" err="1" smtClean="0"/>
              <a:t>Configurasi</a:t>
            </a:r>
            <a:r>
              <a:rPr lang="id-ID" sz="2100" dirty="0" smtClean="0"/>
              <a:t> (Memilih alat-alat yang mempunyai keamanan yang baik) </a:t>
            </a:r>
          </a:p>
          <a:p>
            <a:pPr marL="342900" indent="-342900">
              <a:lnSpc>
                <a:spcPct val="150000"/>
              </a:lnSpc>
              <a:buFont typeface="Arial" panose="020B0604020202020204" pitchFamily="34" charset="0"/>
              <a:buChar char="•"/>
            </a:pPr>
            <a:r>
              <a:rPr lang="id-ID" sz="2100" dirty="0" err="1" smtClean="0"/>
              <a:t>Firewall</a:t>
            </a:r>
            <a:r>
              <a:rPr lang="id-ID" sz="2100" dirty="0" smtClean="0"/>
              <a:t>  (Windows </a:t>
            </a:r>
            <a:r>
              <a:rPr lang="id-ID" sz="2100" dirty="0" err="1" smtClean="0"/>
              <a:t>Firewall</a:t>
            </a:r>
            <a:r>
              <a:rPr lang="id-ID" sz="2100" dirty="0" smtClean="0"/>
              <a:t>, Windows Server </a:t>
            </a:r>
            <a:r>
              <a:rPr lang="id-ID" sz="2100" dirty="0" err="1" smtClean="0"/>
              <a:t>Firewall</a:t>
            </a:r>
            <a:r>
              <a:rPr lang="id-ID" sz="2100" dirty="0" smtClean="0"/>
              <a:t>, </a:t>
            </a:r>
            <a:r>
              <a:rPr lang="id-ID" sz="2100" dirty="0" err="1" smtClean="0"/>
              <a:t>Iptable</a:t>
            </a:r>
            <a:r>
              <a:rPr lang="id-ID" sz="2100" dirty="0" smtClean="0"/>
              <a:t>, </a:t>
            </a:r>
            <a:r>
              <a:rPr lang="id-ID" sz="2100" dirty="0" err="1" smtClean="0"/>
              <a:t>etc</a:t>
            </a:r>
            <a:r>
              <a:rPr lang="id-ID" sz="2100" dirty="0" smtClean="0"/>
              <a:t>)   </a:t>
            </a:r>
          </a:p>
          <a:p>
            <a:pPr marL="342900" indent="-342900">
              <a:lnSpc>
                <a:spcPct val="150000"/>
              </a:lnSpc>
              <a:buFont typeface="Arial" panose="020B0604020202020204" pitchFamily="34" charset="0"/>
              <a:buChar char="•"/>
            </a:pPr>
            <a:r>
              <a:rPr lang="id-ID" sz="2100" dirty="0" smtClean="0"/>
              <a:t>IDS (</a:t>
            </a:r>
            <a:r>
              <a:rPr lang="id-ID" sz="2100" dirty="0" err="1" smtClean="0"/>
              <a:t>Intrusion</a:t>
            </a:r>
            <a:r>
              <a:rPr lang="id-ID" sz="2100" dirty="0" smtClean="0"/>
              <a:t> </a:t>
            </a:r>
            <a:r>
              <a:rPr lang="id-ID" sz="2100" dirty="0" err="1" smtClean="0"/>
              <a:t>Detection</a:t>
            </a:r>
            <a:r>
              <a:rPr lang="id-ID" sz="2100" dirty="0" smtClean="0"/>
              <a:t> System)</a:t>
            </a:r>
          </a:p>
          <a:p>
            <a:pPr marL="342900" indent="-342900">
              <a:lnSpc>
                <a:spcPct val="150000"/>
              </a:lnSpc>
              <a:buFont typeface="Arial" panose="020B0604020202020204" pitchFamily="34" charset="0"/>
              <a:buChar char="•"/>
            </a:pPr>
            <a:r>
              <a:rPr lang="id-ID" sz="2100" dirty="0" err="1" smtClean="0"/>
              <a:t>Honey</a:t>
            </a:r>
            <a:r>
              <a:rPr lang="id-ID" sz="2100" dirty="0" smtClean="0"/>
              <a:t> </a:t>
            </a:r>
            <a:r>
              <a:rPr lang="id-ID" sz="2100" dirty="0" err="1" smtClean="0"/>
              <a:t>Put</a:t>
            </a:r>
            <a:r>
              <a:rPr lang="id-ID" sz="2100" dirty="0" smtClean="0"/>
              <a:t> (Jebakan)</a:t>
            </a:r>
          </a:p>
          <a:p>
            <a:pPr marL="342900" indent="-342900">
              <a:lnSpc>
                <a:spcPct val="150000"/>
              </a:lnSpc>
              <a:buFont typeface="Arial" panose="020B0604020202020204" pitchFamily="34" charset="0"/>
              <a:buChar char="•"/>
            </a:pPr>
            <a:r>
              <a:rPr lang="id-ID" sz="2100" dirty="0" smtClean="0"/>
              <a:t>Protokol (</a:t>
            </a:r>
            <a:r>
              <a:rPr lang="id-ID" sz="2100" dirty="0" err="1" smtClean="0"/>
              <a:t>IpSec</a:t>
            </a:r>
            <a:r>
              <a:rPr lang="id-ID" sz="2100" dirty="0" smtClean="0"/>
              <a:t>, SSL, </a:t>
            </a:r>
            <a:r>
              <a:rPr lang="id-ID" sz="2100" dirty="0" err="1" smtClean="0"/>
              <a:t>etc</a:t>
            </a:r>
            <a:r>
              <a:rPr lang="id-ID" sz="2100" dirty="0" smtClean="0"/>
              <a:t>) </a:t>
            </a:r>
            <a:endParaRPr lang="id-ID" sz="2100" b="1" dirty="0"/>
          </a:p>
          <a:p>
            <a:endParaRPr lang="id-ID" sz="2100" b="1" dirty="0"/>
          </a:p>
        </p:txBody>
      </p:sp>
    </p:spTree>
    <p:extLst>
      <p:ext uri="{BB962C8B-B14F-4D97-AF65-F5344CB8AC3E}">
        <p14:creationId xmlns:p14="http://schemas.microsoft.com/office/powerpoint/2010/main" val="26621686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478149"/>
          </a:xfrm>
          <a:prstGeom prst="rect">
            <a:avLst/>
          </a:prstGeom>
          <a:solidFill>
            <a:schemeClr val="accent1">
              <a:lumMod val="60000"/>
              <a:lumOff val="40000"/>
              <a:alpha val="75000"/>
            </a:schemeClr>
          </a:solidFill>
        </p:spPr>
        <p:txBody>
          <a:bodyPr wrap="square" rtlCol="0">
            <a:spAutoFit/>
          </a:bodyPr>
          <a:lstStyle/>
          <a:p>
            <a:r>
              <a:rPr lang="id-ID" sz="2400" b="1" spc="600" dirty="0" smtClean="0"/>
              <a:t>PENGAMANAN JARINGAN KOMPUTE</a:t>
            </a:r>
          </a:p>
          <a:p>
            <a:endParaRPr lang="id-ID" sz="800" b="1" spc="600" dirty="0" smtClean="0"/>
          </a:p>
          <a:p>
            <a:r>
              <a:rPr lang="id-ID" sz="2100" b="1" spc="300" dirty="0" smtClean="0"/>
              <a:t>PEMILIHAN </a:t>
            </a:r>
            <a:r>
              <a:rPr lang="id-ID" sz="2100" b="1" spc="300" dirty="0"/>
              <a:t>ALAT</a:t>
            </a:r>
          </a:p>
          <a:p>
            <a:pPr marL="342900" indent="-342900">
              <a:buFont typeface="Arial" panose="020B0604020202020204" pitchFamily="34" charset="0"/>
              <a:buChar char="•"/>
            </a:pPr>
            <a:r>
              <a:rPr lang="id-ID" sz="2100" dirty="0"/>
              <a:t>Server </a:t>
            </a:r>
          </a:p>
          <a:p>
            <a:pPr marL="342900" indent="-342900">
              <a:buFont typeface="Arial" panose="020B0604020202020204" pitchFamily="34" charset="0"/>
              <a:buChar char="•"/>
            </a:pPr>
            <a:r>
              <a:rPr lang="id-ID" sz="2100" dirty="0"/>
              <a:t>Terminal  (Hub, </a:t>
            </a:r>
            <a:r>
              <a:rPr lang="id-ID" sz="2100" dirty="0" err="1"/>
              <a:t>Switch</a:t>
            </a:r>
            <a:r>
              <a:rPr lang="id-ID" sz="2100" dirty="0"/>
              <a:t>, </a:t>
            </a:r>
            <a:r>
              <a:rPr lang="id-ID" sz="2100" dirty="0" err="1" smtClean="0"/>
              <a:t>Acces</a:t>
            </a:r>
            <a:r>
              <a:rPr lang="id-ID" sz="2100" dirty="0" smtClean="0"/>
              <a:t> </a:t>
            </a:r>
            <a:r>
              <a:rPr lang="id-ID" sz="2100" dirty="0" err="1" smtClean="0"/>
              <a:t>Point</a:t>
            </a:r>
            <a:r>
              <a:rPr lang="id-ID" sz="2100" dirty="0" smtClean="0"/>
              <a:t>)</a:t>
            </a:r>
          </a:p>
          <a:p>
            <a:pPr marL="342900" indent="-342900">
              <a:buFont typeface="Arial" panose="020B0604020202020204" pitchFamily="34" charset="0"/>
              <a:buChar char="•"/>
            </a:pPr>
            <a:r>
              <a:rPr lang="id-ID" sz="2100" dirty="0" err="1" smtClean="0"/>
              <a:t>Router</a:t>
            </a:r>
            <a:r>
              <a:rPr lang="id-ID" sz="2100" dirty="0" smtClean="0"/>
              <a:t> </a:t>
            </a:r>
          </a:p>
          <a:p>
            <a:pPr marL="342900" indent="-342900">
              <a:buFont typeface="Arial" panose="020B0604020202020204" pitchFamily="34" charset="0"/>
              <a:buChar char="•"/>
            </a:pPr>
            <a:r>
              <a:rPr lang="id-ID" sz="2100" dirty="0" smtClean="0"/>
              <a:t>Proxy</a:t>
            </a:r>
          </a:p>
          <a:p>
            <a:endParaRPr lang="id-ID" sz="2100" dirty="0"/>
          </a:p>
          <a:p>
            <a:endParaRPr lang="id-ID" sz="1100" dirty="0"/>
          </a:p>
          <a:p>
            <a:r>
              <a:rPr lang="id-ID" sz="2100" b="1" spc="300" dirty="0"/>
              <a:t>KONFIGURASI </a:t>
            </a:r>
          </a:p>
          <a:p>
            <a:pPr marL="342900" indent="-342900">
              <a:buFont typeface="Arial" panose="020B0604020202020204" pitchFamily="34" charset="0"/>
              <a:buChar char="•"/>
            </a:pPr>
            <a:r>
              <a:rPr lang="id-ID" sz="2100" dirty="0"/>
              <a:t>Konfigurasi </a:t>
            </a:r>
            <a:r>
              <a:rPr lang="id-ID" sz="2100" dirty="0" err="1" smtClean="0"/>
              <a:t>Acces</a:t>
            </a:r>
            <a:r>
              <a:rPr lang="id-ID" sz="2100" dirty="0" smtClean="0"/>
              <a:t> </a:t>
            </a:r>
            <a:r>
              <a:rPr lang="id-ID" sz="2100" dirty="0" err="1" smtClean="0"/>
              <a:t>Point</a:t>
            </a:r>
            <a:r>
              <a:rPr lang="id-ID" sz="2100" dirty="0" smtClean="0"/>
              <a:t> </a:t>
            </a:r>
            <a:r>
              <a:rPr lang="id-ID" sz="2100" dirty="0" err="1"/>
              <a:t>Wep</a:t>
            </a:r>
            <a:r>
              <a:rPr lang="id-ID" sz="2100" dirty="0"/>
              <a:t>, </a:t>
            </a:r>
            <a:r>
              <a:rPr lang="id-ID" sz="2100" dirty="0" err="1"/>
              <a:t>Wpa</a:t>
            </a:r>
            <a:r>
              <a:rPr lang="id-ID" sz="2100" dirty="0"/>
              <a:t> </a:t>
            </a:r>
          </a:p>
          <a:p>
            <a:pPr marL="342900" indent="-342900">
              <a:buFont typeface="Arial" panose="020B0604020202020204" pitchFamily="34" charset="0"/>
              <a:buChar char="•"/>
            </a:pPr>
            <a:r>
              <a:rPr lang="id-ID" sz="2100" dirty="0"/>
              <a:t>MAC Filter </a:t>
            </a:r>
          </a:p>
          <a:p>
            <a:pPr marL="342900" indent="-342900">
              <a:buFont typeface="Arial" panose="020B0604020202020204" pitchFamily="34" charset="0"/>
              <a:buChar char="•"/>
            </a:pPr>
            <a:r>
              <a:rPr lang="id-ID" sz="2100" dirty="0" err="1" smtClean="0"/>
              <a:t>Host</a:t>
            </a:r>
            <a:r>
              <a:rPr lang="id-ID" sz="2100" dirty="0" smtClean="0"/>
              <a:t> Yang Diketahui</a:t>
            </a:r>
          </a:p>
          <a:p>
            <a:pPr marL="342900" indent="-342900">
              <a:buFont typeface="Arial" panose="020B0604020202020204" pitchFamily="34" charset="0"/>
              <a:buChar char="•"/>
            </a:pPr>
            <a:r>
              <a:rPr lang="id-ID" sz="2100" dirty="0" smtClean="0"/>
              <a:t>Pembatasan Alamat</a:t>
            </a:r>
          </a:p>
          <a:p>
            <a:endParaRPr lang="id-ID" sz="1100" b="1" spc="300" dirty="0"/>
          </a:p>
        </p:txBody>
      </p:sp>
    </p:spTree>
    <p:extLst>
      <p:ext uri="{BB962C8B-B14F-4D97-AF65-F5344CB8AC3E}">
        <p14:creationId xmlns:p14="http://schemas.microsoft.com/office/powerpoint/2010/main" val="1328775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p>
            <a:r>
              <a:rPr lang="id-ID" sz="2100" b="1" spc="300" dirty="0" smtClean="0"/>
              <a:t>FIREWALL</a:t>
            </a:r>
            <a:endParaRPr lang="id-ID" sz="2100" b="1" spc="300" dirty="0"/>
          </a:p>
          <a:p>
            <a:pPr marL="342900" indent="-342900">
              <a:buFont typeface="Arial" panose="020B0604020202020204" pitchFamily="34" charset="0"/>
              <a:buChar char="•"/>
            </a:pPr>
            <a:r>
              <a:rPr lang="id-ID" sz="2100" dirty="0"/>
              <a:t>Perangkat </a:t>
            </a:r>
            <a:r>
              <a:rPr lang="id-ID" sz="2100" dirty="0" smtClean="0"/>
              <a:t>Lunak</a:t>
            </a:r>
          </a:p>
          <a:p>
            <a:pPr marL="342900" indent="-342900">
              <a:buFont typeface="Arial" panose="020B0604020202020204" pitchFamily="34" charset="0"/>
              <a:buChar char="•"/>
            </a:pPr>
            <a:r>
              <a:rPr lang="id-ID" sz="2100" dirty="0" smtClean="0"/>
              <a:t>Perangkat Keras </a:t>
            </a:r>
          </a:p>
          <a:p>
            <a:pPr marL="342900" indent="-342900">
              <a:buFont typeface="Arial" panose="020B0604020202020204" pitchFamily="34" charset="0"/>
              <a:buChar char="•"/>
            </a:pPr>
            <a:r>
              <a:rPr lang="id-ID" sz="2100" dirty="0" smtClean="0"/>
              <a:t>Perangkat Lunak dan Perangkat Keras</a:t>
            </a:r>
          </a:p>
          <a:p>
            <a:endParaRPr lang="id-ID" sz="2100" dirty="0" smtClean="0"/>
          </a:p>
          <a:p>
            <a:endParaRPr lang="id-ID" sz="2100"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a:p>
            <a:endParaRPr lang="id-ID" sz="21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502" y="686964"/>
            <a:ext cx="3855159" cy="5609833"/>
          </a:xfrm>
          <a:prstGeom prst="rect">
            <a:avLst/>
          </a:prstGeom>
        </p:spPr>
      </p:pic>
      <p:sp>
        <p:nvSpPr>
          <p:cNvPr id="6" name="TextBox 5"/>
          <p:cNvSpPr txBox="1"/>
          <p:nvPr/>
        </p:nvSpPr>
        <p:spPr>
          <a:xfrm>
            <a:off x="842023" y="2101880"/>
            <a:ext cx="6360636" cy="3785652"/>
          </a:xfrm>
          <a:prstGeom prst="rect">
            <a:avLst/>
          </a:prstGeom>
          <a:noFill/>
        </p:spPr>
        <p:txBody>
          <a:bodyPr wrap="square" rtlCol="0">
            <a:spAutoFit/>
          </a:bodyPr>
          <a:lstStyle/>
          <a:p>
            <a:pPr algn="just"/>
            <a:r>
              <a:rPr lang="en-US" sz="2100" dirty="0"/>
              <a:t>Firewall </a:t>
            </a:r>
            <a:r>
              <a:rPr lang="id-ID" sz="2100" dirty="0" smtClean="0"/>
              <a:t>merupakan perangkat pengaman jaringan yang </a:t>
            </a:r>
            <a:r>
              <a:rPr lang="en-US" sz="2100" dirty="0" err="1" smtClean="0"/>
              <a:t>bekerja</a:t>
            </a:r>
            <a:r>
              <a:rPr lang="en-US" sz="2100" dirty="0" smtClean="0"/>
              <a:t> </a:t>
            </a:r>
            <a:r>
              <a:rPr lang="en-US" sz="2100" dirty="0" err="1"/>
              <a:t>dengan</a:t>
            </a:r>
            <a:r>
              <a:rPr lang="en-US" sz="2100" dirty="0"/>
              <a:t> </a:t>
            </a:r>
            <a:r>
              <a:rPr lang="en-US" sz="2100" dirty="0" err="1"/>
              <a:t>cara</a:t>
            </a:r>
            <a:r>
              <a:rPr lang="en-US" sz="2100" dirty="0"/>
              <a:t> </a:t>
            </a:r>
            <a:r>
              <a:rPr lang="en-US" sz="2100" dirty="0" err="1"/>
              <a:t>mengamati</a:t>
            </a:r>
            <a:r>
              <a:rPr lang="en-US" sz="2100" dirty="0"/>
              <a:t> </a:t>
            </a:r>
            <a:r>
              <a:rPr lang="en-US" sz="2100" dirty="0" err="1"/>
              <a:t>paket</a:t>
            </a:r>
            <a:r>
              <a:rPr lang="en-US" sz="2100" dirty="0"/>
              <a:t> data yang </a:t>
            </a:r>
            <a:r>
              <a:rPr lang="en-US" sz="2100" dirty="0" err="1" smtClean="0"/>
              <a:t>melewatinya</a:t>
            </a:r>
            <a:r>
              <a:rPr lang="id-ID" sz="2100" dirty="0" smtClean="0"/>
              <a:t> kemudian melakukan tindakan berdasarkan konfigurasi yang diberikan. </a:t>
            </a:r>
          </a:p>
          <a:p>
            <a:pPr algn="just"/>
            <a:endParaRPr lang="id-ID" sz="900" dirty="0"/>
          </a:p>
          <a:p>
            <a:pPr algn="just"/>
            <a:r>
              <a:rPr lang="id-ID" sz="2100" dirty="0" smtClean="0"/>
              <a:t>KONFIGURASI BERUPA</a:t>
            </a:r>
          </a:p>
          <a:p>
            <a:pPr marL="457200" indent="-457200" algn="just">
              <a:buFont typeface="+mj-lt"/>
              <a:buAutoNum type="arabicPeriod"/>
            </a:pPr>
            <a:r>
              <a:rPr lang="id-ID" sz="2100" dirty="0" err="1" smtClean="0"/>
              <a:t>Protocol</a:t>
            </a:r>
            <a:endParaRPr lang="id-ID" sz="2100" dirty="0" smtClean="0"/>
          </a:p>
          <a:p>
            <a:pPr marL="457200" indent="-457200" algn="just">
              <a:buFont typeface="+mj-lt"/>
              <a:buAutoNum type="arabicPeriod"/>
            </a:pPr>
            <a:r>
              <a:rPr lang="id-ID" sz="2100" dirty="0" smtClean="0"/>
              <a:t>IP </a:t>
            </a:r>
            <a:r>
              <a:rPr lang="id-ID" sz="2100" dirty="0" err="1" smtClean="0"/>
              <a:t>Address</a:t>
            </a:r>
            <a:r>
              <a:rPr lang="id-ID" sz="2100" dirty="0" smtClean="0"/>
              <a:t> </a:t>
            </a:r>
          </a:p>
          <a:p>
            <a:pPr marL="457200" indent="-457200" algn="just">
              <a:buFont typeface="+mj-lt"/>
              <a:buAutoNum type="arabicPeriod"/>
            </a:pPr>
            <a:r>
              <a:rPr lang="id-ID" sz="2100" dirty="0" smtClean="0"/>
              <a:t>Port </a:t>
            </a:r>
          </a:p>
          <a:p>
            <a:pPr marL="457200" indent="-457200" algn="just">
              <a:buFont typeface="+mj-lt"/>
              <a:buAutoNum type="arabicPeriod"/>
            </a:pPr>
            <a:r>
              <a:rPr lang="id-ID" sz="2100" dirty="0" smtClean="0"/>
              <a:t>MAC </a:t>
            </a:r>
            <a:r>
              <a:rPr lang="id-ID" sz="2100" dirty="0" err="1" smtClean="0"/>
              <a:t>Address</a:t>
            </a:r>
            <a:endParaRPr lang="id-ID" sz="2100" dirty="0" smtClean="0"/>
          </a:p>
          <a:p>
            <a:pPr marL="457200" indent="-457200" algn="just">
              <a:buFont typeface="+mj-lt"/>
              <a:buAutoNum type="arabicPeriod"/>
            </a:pPr>
            <a:r>
              <a:rPr lang="id-ID" sz="2100" dirty="0"/>
              <a:t>Arah </a:t>
            </a:r>
            <a:r>
              <a:rPr lang="id-ID" sz="2100" dirty="0" smtClean="0"/>
              <a:t>Data</a:t>
            </a:r>
          </a:p>
          <a:p>
            <a:pPr marL="457200" indent="-457200" algn="just">
              <a:buFont typeface="+mj-lt"/>
              <a:buAutoNum type="arabicPeriod"/>
            </a:pPr>
            <a:r>
              <a:rPr lang="id-ID" sz="2100" dirty="0" smtClean="0"/>
              <a:t>Besar Data</a:t>
            </a:r>
            <a:endParaRPr lang="id-ID" sz="2100" dirty="0"/>
          </a:p>
        </p:txBody>
      </p:sp>
    </p:spTree>
    <p:extLst>
      <p:ext uri="{BB962C8B-B14F-4D97-AF65-F5344CB8AC3E}">
        <p14:creationId xmlns:p14="http://schemas.microsoft.com/office/powerpoint/2010/main" val="42729742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502" y="686964"/>
            <a:ext cx="3855159" cy="5609833"/>
          </a:xfrm>
          <a:prstGeom prst="rect">
            <a:avLst/>
          </a:prstGeom>
        </p:spPr>
      </p:pic>
      <p:sp>
        <p:nvSpPr>
          <p:cNvPr id="6" name="TextBox 5"/>
          <p:cNvSpPr txBox="1"/>
          <p:nvPr/>
        </p:nvSpPr>
        <p:spPr>
          <a:xfrm>
            <a:off x="588805" y="779298"/>
            <a:ext cx="6951478" cy="5262979"/>
          </a:xfrm>
          <a:prstGeom prst="rect">
            <a:avLst/>
          </a:prstGeom>
          <a:noFill/>
        </p:spPr>
        <p:txBody>
          <a:bodyPr wrap="square" rtlCol="0">
            <a:spAutoFit/>
          </a:bodyPr>
          <a:lstStyle/>
          <a:p>
            <a:pPr algn="just"/>
            <a:r>
              <a:rPr lang="id-ID" sz="2100" dirty="0" smtClean="0"/>
              <a:t>FUNGSI FIREWALL</a:t>
            </a:r>
          </a:p>
          <a:p>
            <a:pPr marL="457200" indent="-457200" algn="just">
              <a:buFont typeface="+mj-lt"/>
              <a:buAutoNum type="arabicPeriod"/>
            </a:pPr>
            <a:r>
              <a:rPr lang="id-ID" sz="2100" dirty="0" err="1" smtClean="0"/>
              <a:t>Firewall</a:t>
            </a:r>
            <a:r>
              <a:rPr lang="id-ID" sz="2100" dirty="0" smtClean="0"/>
              <a:t> berfungsi sebagai dinding penghambat yang tidak mengizinkan </a:t>
            </a:r>
            <a:r>
              <a:rPr lang="id-ID" sz="2100" dirty="0" err="1" smtClean="0"/>
              <a:t>user</a:t>
            </a:r>
            <a:r>
              <a:rPr lang="id-ID" sz="2100" dirty="0" smtClean="0"/>
              <a:t> yang tidak memiliki hak terhadap </a:t>
            </a:r>
            <a:r>
              <a:rPr lang="id-ID" sz="2100" dirty="0" err="1" smtClean="0"/>
              <a:t>vasilitas</a:t>
            </a:r>
            <a:r>
              <a:rPr lang="id-ID" sz="2100" dirty="0" smtClean="0"/>
              <a:t> yang dalam jaringan. </a:t>
            </a:r>
          </a:p>
          <a:p>
            <a:pPr marL="457200" indent="-457200" algn="just">
              <a:buFont typeface="+mj-lt"/>
              <a:buAutoNum type="arabicPeriod"/>
            </a:pPr>
            <a:r>
              <a:rPr lang="id-ID" sz="2100" dirty="0" err="1" smtClean="0"/>
              <a:t>Firewall</a:t>
            </a:r>
            <a:r>
              <a:rPr lang="id-ID" sz="2100" dirty="0" smtClean="0"/>
              <a:t> berfungsi sebagai monitor atas kejadian-kejadian yang berfungsi sebagai keamanan sistem. </a:t>
            </a:r>
          </a:p>
          <a:p>
            <a:pPr marL="457200" indent="-457200" algn="just">
              <a:buFont typeface="+mj-lt"/>
              <a:buAutoNum type="arabicPeriod"/>
            </a:pPr>
            <a:r>
              <a:rPr lang="id-ID" sz="2100" dirty="0" err="1" smtClean="0"/>
              <a:t>Firewall</a:t>
            </a:r>
            <a:r>
              <a:rPr lang="id-ID" sz="2100" dirty="0" smtClean="0"/>
              <a:t> juga </a:t>
            </a:r>
            <a:r>
              <a:rPr lang="id-ID" sz="2100" dirty="0" err="1" smtClean="0"/>
              <a:t>bergungsi</a:t>
            </a:r>
            <a:r>
              <a:rPr lang="id-ID" sz="2100" dirty="0" smtClean="0"/>
              <a:t> sebagai platform pelindung dari internet yang tidak aman, yang meliputi penerjemahan alamat jaringan, dari alamat lokal ke internet. </a:t>
            </a:r>
          </a:p>
          <a:p>
            <a:pPr algn="just"/>
            <a:endParaRPr lang="id-ID" sz="2100" dirty="0"/>
          </a:p>
          <a:p>
            <a:pPr algn="just"/>
            <a:r>
              <a:rPr lang="id-ID" sz="2100" dirty="0" smtClean="0"/>
              <a:t>CONTOH FIREWALL </a:t>
            </a:r>
          </a:p>
          <a:p>
            <a:pPr marL="342900" indent="-342900" algn="just">
              <a:buFont typeface="Arial" panose="020B0604020202020204" pitchFamily="34" charset="0"/>
              <a:buChar char="•"/>
            </a:pPr>
            <a:r>
              <a:rPr lang="id-ID" sz="2100" dirty="0" smtClean="0"/>
              <a:t>TCP </a:t>
            </a:r>
            <a:r>
              <a:rPr lang="id-ID" sz="2100" dirty="0" err="1" smtClean="0"/>
              <a:t>Wrappers</a:t>
            </a:r>
            <a:endParaRPr lang="id-ID" sz="2100" dirty="0" smtClean="0"/>
          </a:p>
          <a:p>
            <a:pPr marL="342900" indent="-342900" algn="just">
              <a:buFont typeface="Arial" panose="020B0604020202020204" pitchFamily="34" charset="0"/>
              <a:buChar char="•"/>
            </a:pPr>
            <a:r>
              <a:rPr lang="id-ID" sz="2100" dirty="0" err="1" smtClean="0"/>
              <a:t>NetLog</a:t>
            </a:r>
            <a:endParaRPr lang="id-ID" sz="2100" dirty="0" smtClean="0"/>
          </a:p>
          <a:p>
            <a:pPr marL="342900" indent="-342900" algn="just">
              <a:buFont typeface="Arial" panose="020B0604020202020204" pitchFamily="34" charset="0"/>
              <a:buChar char="•"/>
            </a:pPr>
            <a:r>
              <a:rPr lang="id-ID" sz="2100" dirty="0" smtClean="0"/>
              <a:t>Internet </a:t>
            </a:r>
            <a:r>
              <a:rPr lang="id-ID" sz="2100" dirty="0" err="1" smtClean="0"/>
              <a:t>Packet</a:t>
            </a:r>
            <a:r>
              <a:rPr lang="id-ID" sz="2100" dirty="0" smtClean="0"/>
              <a:t> Filter </a:t>
            </a:r>
          </a:p>
          <a:p>
            <a:pPr marL="342900" indent="-342900" algn="just">
              <a:buFont typeface="Arial" panose="020B0604020202020204" pitchFamily="34" charset="0"/>
              <a:buChar char="•"/>
            </a:pPr>
            <a:r>
              <a:rPr lang="id-ID" sz="2100" dirty="0" err="1" smtClean="0"/>
              <a:t>Netman</a:t>
            </a:r>
            <a:endParaRPr lang="id-ID" sz="2100" dirty="0" smtClean="0"/>
          </a:p>
          <a:p>
            <a:pPr algn="just"/>
            <a:endParaRPr lang="id-ID" sz="2100" dirty="0" smtClean="0"/>
          </a:p>
        </p:txBody>
      </p:sp>
    </p:spTree>
    <p:extLst>
      <p:ext uri="{BB962C8B-B14F-4D97-AF65-F5344CB8AC3E}">
        <p14:creationId xmlns:p14="http://schemas.microsoft.com/office/powerpoint/2010/main" val="1049285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p>
            <a:r>
              <a:rPr lang="id-ID" sz="2100" b="1" spc="300" dirty="0" smtClean="0"/>
              <a:t>IDS (</a:t>
            </a:r>
            <a:r>
              <a:rPr lang="id-ID" sz="2100" b="1" spc="300" dirty="0" smtClean="0"/>
              <a:t>INTRUTION </a:t>
            </a:r>
            <a:r>
              <a:rPr lang="id-ID" sz="2100" b="1" spc="300" dirty="0" smtClean="0"/>
              <a:t>DETECTION SYSTEM)</a:t>
            </a:r>
            <a:endParaRPr lang="id-ID" sz="2100" b="1" spc="300" dirty="0"/>
          </a:p>
          <a:p>
            <a:pPr marL="342900" indent="-342900">
              <a:buFont typeface="Arial" panose="020B0604020202020204" pitchFamily="34" charset="0"/>
              <a:buChar char="•"/>
            </a:pPr>
            <a:r>
              <a:rPr lang="id-ID" sz="2100" dirty="0"/>
              <a:t>Perangkat </a:t>
            </a:r>
            <a:r>
              <a:rPr lang="id-ID" sz="2100" dirty="0" smtClean="0"/>
              <a:t>Lunak</a:t>
            </a:r>
          </a:p>
          <a:p>
            <a:pPr marL="342900" indent="-342900">
              <a:buFont typeface="Arial" panose="020B0604020202020204" pitchFamily="34" charset="0"/>
              <a:buChar char="•"/>
            </a:pPr>
            <a:r>
              <a:rPr lang="id-ID" sz="2100" dirty="0" smtClean="0"/>
              <a:t>Perangkat Keras </a:t>
            </a:r>
          </a:p>
          <a:p>
            <a:pPr marL="342900" indent="-342900">
              <a:buFont typeface="Arial" panose="020B0604020202020204" pitchFamily="34" charset="0"/>
              <a:buChar char="•"/>
            </a:pPr>
            <a:r>
              <a:rPr lang="id-ID" sz="2100" dirty="0" smtClean="0"/>
              <a:t>Perangkat Lunak dan Perangkat Keras</a:t>
            </a:r>
          </a:p>
          <a:p>
            <a:endParaRPr lang="id-ID" sz="2100" dirty="0" smtClean="0"/>
          </a:p>
          <a:p>
            <a:endParaRPr lang="id-ID" sz="2100"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a:p>
          <a:p>
            <a:endParaRPr lang="id-ID" sz="2100" b="1" dirty="0" smtClean="0"/>
          </a:p>
          <a:p>
            <a:endParaRPr lang="id-ID" sz="2100" b="1" dirty="0" smtClean="0"/>
          </a:p>
          <a:p>
            <a:endParaRPr lang="id-ID" sz="2100" b="1" dirty="0"/>
          </a:p>
        </p:txBody>
      </p:sp>
      <p:sp>
        <p:nvSpPr>
          <p:cNvPr id="6" name="TextBox 5"/>
          <p:cNvSpPr txBox="1"/>
          <p:nvPr/>
        </p:nvSpPr>
        <p:spPr>
          <a:xfrm>
            <a:off x="842023" y="2101880"/>
            <a:ext cx="6360636" cy="2816156"/>
          </a:xfrm>
          <a:prstGeom prst="rect">
            <a:avLst/>
          </a:prstGeom>
          <a:noFill/>
        </p:spPr>
        <p:txBody>
          <a:bodyPr wrap="square" rtlCol="0">
            <a:spAutoFit/>
          </a:bodyPr>
          <a:lstStyle/>
          <a:p>
            <a:pPr algn="just"/>
            <a:r>
              <a:rPr lang="en-US" sz="2100" dirty="0" smtClean="0"/>
              <a:t>I</a:t>
            </a:r>
            <a:r>
              <a:rPr lang="id-ID" sz="2100" dirty="0" smtClean="0"/>
              <a:t>DS Merupakan perangkat keamanan jaringan yang bekerja dengan cara memantau paket data </a:t>
            </a:r>
            <a:r>
              <a:rPr lang="id-ID" sz="2100" dirty="0" err="1" smtClean="0"/>
              <a:t>dijaringan</a:t>
            </a:r>
            <a:r>
              <a:rPr lang="id-ID" sz="2100" dirty="0" smtClean="0"/>
              <a:t> kemudian memberikan peringatan kepada </a:t>
            </a:r>
            <a:r>
              <a:rPr lang="id-ID" sz="2100" dirty="0" err="1" smtClean="0"/>
              <a:t>Admin</a:t>
            </a:r>
            <a:r>
              <a:rPr lang="id-ID" sz="2100" dirty="0"/>
              <a:t> </a:t>
            </a:r>
            <a:r>
              <a:rPr lang="id-ID" sz="2100" dirty="0" smtClean="0"/>
              <a:t>akan keberadaan </a:t>
            </a:r>
            <a:r>
              <a:rPr lang="id-ID" sz="2100" dirty="0" err="1" smtClean="0"/>
              <a:t>suatu</a:t>
            </a:r>
            <a:r>
              <a:rPr lang="id-ID" sz="2100" dirty="0" smtClean="0"/>
              <a:t> paket yang dianggap tidak normal. </a:t>
            </a:r>
          </a:p>
          <a:p>
            <a:pPr algn="just"/>
            <a:endParaRPr lang="id-ID" sz="900" dirty="0"/>
          </a:p>
          <a:p>
            <a:pPr algn="just"/>
            <a:r>
              <a:rPr lang="id-ID" sz="2100" dirty="0" smtClean="0"/>
              <a:t>TYPE IDS BERDASARKAN SUMBER DATA </a:t>
            </a:r>
          </a:p>
          <a:p>
            <a:pPr marL="457200" indent="-457200" algn="just">
              <a:buFont typeface="+mj-lt"/>
              <a:buAutoNum type="arabicPeriod"/>
            </a:pPr>
            <a:r>
              <a:rPr lang="id-ID" sz="2100" dirty="0" err="1" smtClean="0"/>
              <a:t>Host</a:t>
            </a:r>
            <a:r>
              <a:rPr lang="id-ID" sz="2100" dirty="0" smtClean="0"/>
              <a:t> </a:t>
            </a:r>
            <a:r>
              <a:rPr lang="id-ID" sz="2100" dirty="0" err="1" smtClean="0"/>
              <a:t>Based</a:t>
            </a:r>
            <a:r>
              <a:rPr lang="id-ID" sz="2100" dirty="0" smtClean="0"/>
              <a:t> </a:t>
            </a:r>
          </a:p>
          <a:p>
            <a:pPr marL="457200" indent="-457200" algn="just">
              <a:buFont typeface="+mj-lt"/>
              <a:buAutoNum type="arabicPeriod"/>
            </a:pPr>
            <a:r>
              <a:rPr lang="id-ID" sz="2100" dirty="0" err="1" smtClean="0"/>
              <a:t>Network</a:t>
            </a:r>
            <a:r>
              <a:rPr lang="id-ID" sz="2100" dirty="0" smtClean="0"/>
              <a:t> </a:t>
            </a:r>
            <a:r>
              <a:rPr lang="id-ID" sz="2100" dirty="0" err="1" smtClean="0"/>
              <a:t>Based</a:t>
            </a:r>
            <a:r>
              <a:rPr lang="id-ID" sz="2100" dirty="0" smtClean="0"/>
              <a:t> </a:t>
            </a:r>
          </a:p>
          <a:p>
            <a:pPr marL="457200" indent="-457200" algn="just">
              <a:buFont typeface="+mj-lt"/>
              <a:buAutoNum type="arabicPeriod"/>
            </a:pPr>
            <a:r>
              <a:rPr lang="id-ID" sz="2100" dirty="0" err="1" smtClean="0"/>
              <a:t>Hybrid</a:t>
            </a:r>
            <a:r>
              <a:rPr lang="id-ID" sz="2100" dirty="0" smtClean="0"/>
              <a:t> IDS</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176" r="2367"/>
          <a:stretch/>
        </p:blipFill>
        <p:spPr>
          <a:xfrm>
            <a:off x="7301132" y="677590"/>
            <a:ext cx="4318782" cy="5595520"/>
          </a:xfrm>
          <a:prstGeom prst="rect">
            <a:avLst/>
          </a:prstGeom>
        </p:spPr>
      </p:pic>
    </p:spTree>
    <p:extLst>
      <p:ext uri="{BB962C8B-B14F-4D97-AF65-F5344CB8AC3E}">
        <p14:creationId xmlns:p14="http://schemas.microsoft.com/office/powerpoint/2010/main" val="3689374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909310"/>
          </a:xfrm>
          <a:prstGeom prst="rect">
            <a:avLst/>
          </a:prstGeom>
          <a:solidFill>
            <a:schemeClr val="accent1">
              <a:lumMod val="60000"/>
              <a:lumOff val="40000"/>
              <a:alpha val="75000"/>
            </a:schemeClr>
          </a:solidFill>
        </p:spPr>
        <p:txBody>
          <a:bodyPr wrap="square" rtlCol="0">
            <a:spAutoFit/>
          </a:bodyPr>
          <a:lstStyle>
            <a:defPPr>
              <a:defRPr lang="en-US"/>
            </a:defPPr>
            <a:lvl1pPr>
              <a:defRPr sz="2100"/>
            </a:lvl1pPr>
          </a:lstStyle>
          <a:p>
            <a:r>
              <a:rPr lang="id-ID" dirty="0" smtClean="0"/>
              <a:t>METODE PENDETEKSI SERANGAN</a:t>
            </a:r>
            <a:endParaRPr lang="id-ID" dirty="0"/>
          </a:p>
          <a:p>
            <a:pPr marL="457200" indent="-457200">
              <a:buFont typeface="+mj-lt"/>
              <a:buAutoNum type="arabicPeriod"/>
            </a:pPr>
            <a:r>
              <a:rPr lang="id-ID" dirty="0" err="1" smtClean="0"/>
              <a:t>Anomaly</a:t>
            </a:r>
            <a:r>
              <a:rPr lang="id-ID" dirty="0" smtClean="0"/>
              <a:t> </a:t>
            </a:r>
            <a:r>
              <a:rPr lang="id-ID" dirty="0" err="1" smtClean="0"/>
              <a:t>Detection</a:t>
            </a:r>
            <a:r>
              <a:rPr lang="id-ID" dirty="0" smtClean="0"/>
              <a:t> (Deteksi Penyimpangan) </a:t>
            </a:r>
          </a:p>
          <a:p>
            <a:pPr marL="457200" indent="-457200">
              <a:buFont typeface="+mj-lt"/>
              <a:buAutoNum type="arabicPeriod"/>
            </a:pPr>
            <a:r>
              <a:rPr lang="id-ID" dirty="0" err="1" smtClean="0"/>
              <a:t>Missue</a:t>
            </a:r>
            <a:r>
              <a:rPr lang="id-ID" dirty="0" smtClean="0"/>
              <a:t> </a:t>
            </a:r>
            <a:r>
              <a:rPr lang="id-ID" dirty="0" err="1" smtClean="0"/>
              <a:t>Detection</a:t>
            </a:r>
            <a:r>
              <a:rPr lang="id-ID" dirty="0"/>
              <a:t> </a:t>
            </a:r>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smtClean="0"/>
          </a:p>
          <a:p>
            <a:endParaRPr lang="id-ID" dirty="0"/>
          </a:p>
          <a:p>
            <a:endParaRPr lang="id-ID" dirty="0" smtClean="0"/>
          </a:p>
          <a:p>
            <a:endParaRPr lang="id-ID" dirty="0"/>
          </a:p>
          <a:p>
            <a:endParaRPr lang="id-ID" dirty="0"/>
          </a:p>
          <a:p>
            <a:endParaRPr lang="id-ID" dirty="0"/>
          </a:p>
        </p:txBody>
      </p:sp>
      <p:sp>
        <p:nvSpPr>
          <p:cNvPr id="6" name="TextBox 5"/>
          <p:cNvSpPr txBox="1"/>
          <p:nvPr/>
        </p:nvSpPr>
        <p:spPr>
          <a:xfrm>
            <a:off x="490330" y="2101880"/>
            <a:ext cx="6712329" cy="1708160"/>
          </a:xfrm>
          <a:prstGeom prst="rect">
            <a:avLst/>
          </a:prstGeom>
          <a:noFill/>
        </p:spPr>
        <p:txBody>
          <a:bodyPr wrap="square" rtlCol="0">
            <a:spAutoFit/>
          </a:bodyPr>
          <a:lstStyle/>
          <a:p>
            <a:pPr algn="just"/>
            <a:r>
              <a:rPr lang="en-US" sz="2100" dirty="0" smtClean="0"/>
              <a:t>T</a:t>
            </a:r>
            <a:r>
              <a:rPr lang="id-ID" sz="2100" dirty="0" smtClean="0"/>
              <a:t>INDAKAN PENCEGAHAN SETELAH DETEKSI </a:t>
            </a:r>
          </a:p>
          <a:p>
            <a:pPr marL="342900" indent="-342900" algn="just">
              <a:buFont typeface="Arial" panose="020B0604020202020204" pitchFamily="34" charset="0"/>
              <a:buChar char="•"/>
            </a:pPr>
            <a:r>
              <a:rPr lang="id-ID" sz="2100" dirty="0" smtClean="0"/>
              <a:t>Memberikan Bunyi Peringatan di </a:t>
            </a:r>
            <a:r>
              <a:rPr lang="id-ID" sz="2100" dirty="0" err="1" smtClean="0"/>
              <a:t>Speaker</a:t>
            </a:r>
            <a:r>
              <a:rPr lang="id-ID" sz="2100" dirty="0" smtClean="0"/>
              <a:t> </a:t>
            </a:r>
          </a:p>
          <a:p>
            <a:pPr marL="342900" indent="-342900" algn="just">
              <a:buFont typeface="Arial" panose="020B0604020202020204" pitchFamily="34" charset="0"/>
              <a:buChar char="•"/>
            </a:pPr>
            <a:r>
              <a:rPr lang="id-ID" sz="2100" dirty="0" smtClean="0"/>
              <a:t>Membuat </a:t>
            </a:r>
            <a:r>
              <a:rPr lang="id-ID" sz="2100" dirty="0" err="1" smtClean="0"/>
              <a:t>Rule</a:t>
            </a:r>
            <a:r>
              <a:rPr lang="id-ID" sz="2100" dirty="0" smtClean="0"/>
              <a:t> Baru </a:t>
            </a:r>
            <a:r>
              <a:rPr lang="id-ID" sz="2100" dirty="0" err="1" smtClean="0"/>
              <a:t>Firewall</a:t>
            </a:r>
            <a:r>
              <a:rPr lang="id-ID" sz="2100" dirty="0" smtClean="0"/>
              <a:t> </a:t>
            </a:r>
          </a:p>
          <a:p>
            <a:pPr marL="342900" indent="-342900" algn="just">
              <a:buFont typeface="Arial" panose="020B0604020202020204" pitchFamily="34" charset="0"/>
              <a:buChar char="•"/>
            </a:pPr>
            <a:r>
              <a:rPr lang="id-ID" sz="2100" dirty="0" smtClean="0"/>
              <a:t>Menjalankan Program Tertentu </a:t>
            </a:r>
          </a:p>
          <a:p>
            <a:pPr marL="342900" indent="-342900" algn="just">
              <a:buFont typeface="Arial" panose="020B0604020202020204" pitchFamily="34" charset="0"/>
              <a:buChar char="•"/>
            </a:pPr>
            <a:r>
              <a:rPr lang="id-ID" sz="2100" dirty="0" smtClean="0"/>
              <a:t>Menghentikan Sesi TCP yang dipakai </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176" r="2367"/>
          <a:stretch/>
        </p:blipFill>
        <p:spPr>
          <a:xfrm>
            <a:off x="7301132" y="677590"/>
            <a:ext cx="4318782" cy="5595520"/>
          </a:xfrm>
          <a:prstGeom prst="rect">
            <a:avLst/>
          </a:prstGeom>
        </p:spPr>
      </p:pic>
    </p:spTree>
    <p:extLst>
      <p:ext uri="{BB962C8B-B14F-4D97-AF65-F5344CB8AC3E}">
        <p14:creationId xmlns:p14="http://schemas.microsoft.com/office/powerpoint/2010/main" val="1457646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7000" b="-17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372" y="-70338"/>
            <a:ext cx="9009627" cy="6928339"/>
          </a:xfrm>
          <a:prstGeom prst="rect">
            <a:avLst/>
          </a:prstGeom>
        </p:spPr>
      </p:pic>
      <p:sp>
        <p:nvSpPr>
          <p:cNvPr id="9" name="TextBox 8"/>
          <p:cNvSpPr txBox="1"/>
          <p:nvPr/>
        </p:nvSpPr>
        <p:spPr>
          <a:xfrm rot="16200000">
            <a:off x="-539015" y="3152002"/>
            <a:ext cx="6858000" cy="553998"/>
          </a:xfrm>
          <a:prstGeom prst="rect">
            <a:avLst/>
          </a:prstGeom>
          <a:solidFill>
            <a:schemeClr val="accent1"/>
          </a:solidFill>
        </p:spPr>
        <p:txBody>
          <a:bodyPr wrap="square" rtlCol="0">
            <a:spAutoFit/>
          </a:bodyPr>
          <a:lstStyle/>
          <a:p>
            <a:pPr algn="ctr"/>
            <a:r>
              <a:rPr lang="id-ID" sz="3000" b="1" dirty="0" smtClean="0"/>
              <a:t>VURNABLE REPORT SISTEM OPERASI 2013</a:t>
            </a:r>
            <a:endParaRPr lang="en-US" sz="3000" b="1" dirty="0"/>
          </a:p>
        </p:txBody>
      </p:sp>
    </p:spTree>
    <p:extLst>
      <p:ext uri="{BB962C8B-B14F-4D97-AF65-F5344CB8AC3E}">
        <p14:creationId xmlns:p14="http://schemas.microsoft.com/office/powerpoint/2010/main" val="3487899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909310"/>
          </a:xfrm>
          <a:prstGeom prst="rect">
            <a:avLst/>
          </a:prstGeom>
          <a:solidFill>
            <a:schemeClr val="accent1">
              <a:lumMod val="60000"/>
              <a:lumOff val="40000"/>
              <a:alpha val="75000"/>
            </a:schemeClr>
          </a:solidFill>
        </p:spPr>
        <p:txBody>
          <a:bodyPr wrap="square" rtlCol="0">
            <a:spAutoFit/>
          </a:bodyPr>
          <a:lstStyle>
            <a:defPPr>
              <a:defRPr lang="en-US"/>
            </a:defPPr>
            <a:lvl1pPr>
              <a:defRPr sz="2100"/>
            </a:lvl1pPr>
          </a:lstStyle>
          <a:p>
            <a:r>
              <a:rPr lang="id-ID" dirty="0" smtClean="0"/>
              <a:t>METODE PENDETEKSI SERANGAN</a:t>
            </a:r>
            <a:endParaRPr lang="id-ID" dirty="0"/>
          </a:p>
          <a:p>
            <a:pPr marL="457200" indent="-457200">
              <a:buFont typeface="+mj-lt"/>
              <a:buAutoNum type="arabicPeriod"/>
            </a:pPr>
            <a:r>
              <a:rPr lang="id-ID" dirty="0" err="1" smtClean="0"/>
              <a:t>Anomaly</a:t>
            </a:r>
            <a:r>
              <a:rPr lang="id-ID" dirty="0" smtClean="0"/>
              <a:t> </a:t>
            </a:r>
            <a:r>
              <a:rPr lang="id-ID" dirty="0" err="1" smtClean="0"/>
              <a:t>Detection</a:t>
            </a:r>
            <a:r>
              <a:rPr lang="id-ID" dirty="0" smtClean="0"/>
              <a:t> (Deteksi Penyimpangan) </a:t>
            </a:r>
          </a:p>
          <a:p>
            <a:pPr marL="457200" indent="-457200">
              <a:buFont typeface="+mj-lt"/>
              <a:buAutoNum type="arabicPeriod"/>
            </a:pPr>
            <a:r>
              <a:rPr lang="id-ID" dirty="0" err="1" smtClean="0"/>
              <a:t>Missue</a:t>
            </a:r>
            <a:r>
              <a:rPr lang="id-ID" dirty="0" smtClean="0"/>
              <a:t> </a:t>
            </a:r>
            <a:r>
              <a:rPr lang="id-ID" dirty="0" err="1" smtClean="0"/>
              <a:t>Detection</a:t>
            </a:r>
            <a:r>
              <a:rPr lang="id-ID" dirty="0"/>
              <a:t> </a:t>
            </a:r>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smtClean="0"/>
          </a:p>
          <a:p>
            <a:endParaRPr lang="id-ID" dirty="0"/>
          </a:p>
          <a:p>
            <a:endParaRPr lang="id-ID" dirty="0" smtClean="0"/>
          </a:p>
          <a:p>
            <a:endParaRPr lang="id-ID" dirty="0"/>
          </a:p>
          <a:p>
            <a:endParaRPr lang="id-ID" dirty="0"/>
          </a:p>
          <a:p>
            <a:endParaRPr lang="id-ID" dirty="0"/>
          </a:p>
        </p:txBody>
      </p:sp>
      <p:sp>
        <p:nvSpPr>
          <p:cNvPr id="6" name="TextBox 5"/>
          <p:cNvSpPr txBox="1"/>
          <p:nvPr/>
        </p:nvSpPr>
        <p:spPr>
          <a:xfrm>
            <a:off x="490330" y="2101880"/>
            <a:ext cx="6712329" cy="1708160"/>
          </a:xfrm>
          <a:prstGeom prst="rect">
            <a:avLst/>
          </a:prstGeom>
          <a:noFill/>
        </p:spPr>
        <p:txBody>
          <a:bodyPr wrap="square" rtlCol="0">
            <a:spAutoFit/>
          </a:bodyPr>
          <a:lstStyle/>
          <a:p>
            <a:pPr algn="just"/>
            <a:r>
              <a:rPr lang="en-US" sz="2100" dirty="0" smtClean="0"/>
              <a:t>T</a:t>
            </a:r>
            <a:r>
              <a:rPr lang="id-ID" sz="2100" dirty="0" smtClean="0"/>
              <a:t>INDAKAN PENCEGAHAN SETELAH DETEKSI </a:t>
            </a:r>
          </a:p>
          <a:p>
            <a:pPr marL="342900" indent="-342900" algn="just">
              <a:buFont typeface="Arial" panose="020B0604020202020204" pitchFamily="34" charset="0"/>
              <a:buChar char="•"/>
            </a:pPr>
            <a:r>
              <a:rPr lang="id-ID" sz="2100" dirty="0" smtClean="0"/>
              <a:t>Memberikan Bunyi Peringatan di </a:t>
            </a:r>
            <a:r>
              <a:rPr lang="id-ID" sz="2100" dirty="0" err="1" smtClean="0"/>
              <a:t>Speaker</a:t>
            </a:r>
            <a:r>
              <a:rPr lang="id-ID" sz="2100" dirty="0" smtClean="0"/>
              <a:t> </a:t>
            </a:r>
          </a:p>
          <a:p>
            <a:pPr marL="342900" indent="-342900" algn="just">
              <a:buFont typeface="Arial" panose="020B0604020202020204" pitchFamily="34" charset="0"/>
              <a:buChar char="•"/>
            </a:pPr>
            <a:r>
              <a:rPr lang="id-ID" sz="2100" dirty="0" smtClean="0"/>
              <a:t>Membuat </a:t>
            </a:r>
            <a:r>
              <a:rPr lang="id-ID" sz="2100" dirty="0" err="1" smtClean="0"/>
              <a:t>Rule</a:t>
            </a:r>
            <a:r>
              <a:rPr lang="id-ID" sz="2100" dirty="0" smtClean="0"/>
              <a:t> Baru </a:t>
            </a:r>
            <a:r>
              <a:rPr lang="id-ID" sz="2100" dirty="0" err="1" smtClean="0"/>
              <a:t>Firewall</a:t>
            </a:r>
            <a:r>
              <a:rPr lang="id-ID" sz="2100" dirty="0" smtClean="0"/>
              <a:t> </a:t>
            </a:r>
          </a:p>
          <a:p>
            <a:pPr marL="342900" indent="-342900" algn="just">
              <a:buFont typeface="Arial" panose="020B0604020202020204" pitchFamily="34" charset="0"/>
              <a:buChar char="•"/>
            </a:pPr>
            <a:r>
              <a:rPr lang="id-ID" sz="2100" dirty="0" smtClean="0"/>
              <a:t>Menjalankan Program Tertentu </a:t>
            </a:r>
          </a:p>
          <a:p>
            <a:pPr marL="342900" indent="-342900" algn="just">
              <a:buFont typeface="Arial" panose="020B0604020202020204" pitchFamily="34" charset="0"/>
              <a:buChar char="•"/>
            </a:pPr>
            <a:r>
              <a:rPr lang="id-ID" sz="2100" dirty="0" smtClean="0"/>
              <a:t>Menghentikan Sesi TCP yang dipakai </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176" r="2367"/>
          <a:stretch/>
        </p:blipFill>
        <p:spPr>
          <a:xfrm>
            <a:off x="7301132" y="677590"/>
            <a:ext cx="4318782" cy="559552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43" y="4120460"/>
            <a:ext cx="6471951" cy="2152650"/>
          </a:xfrm>
          <a:prstGeom prst="rect">
            <a:avLst/>
          </a:prstGeom>
        </p:spPr>
      </p:pic>
    </p:spTree>
    <p:extLst>
      <p:ext uri="{BB962C8B-B14F-4D97-AF65-F5344CB8AC3E}">
        <p14:creationId xmlns:p14="http://schemas.microsoft.com/office/powerpoint/2010/main" val="12499612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defPPr>
              <a:defRPr lang="en-US"/>
            </a:defPPr>
            <a:lvl1pPr>
              <a:defRPr sz="2100"/>
            </a:lvl1pPr>
          </a:lstStyle>
          <a:p>
            <a:endParaRPr lang="id-ID" dirty="0" smtClean="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smtClean="0"/>
          </a:p>
          <a:p>
            <a:endParaRPr lang="id-ID" dirty="0"/>
          </a:p>
          <a:p>
            <a:endParaRPr lang="id-ID" dirty="0" smtClean="0"/>
          </a:p>
          <a:p>
            <a:endParaRPr lang="id-ID" dirty="0"/>
          </a:p>
          <a:p>
            <a:endParaRPr lang="id-ID" dirty="0"/>
          </a:p>
          <a:p>
            <a:endParaRPr lang="id-ID"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4752" b="34637"/>
          <a:stretch/>
        </p:blipFill>
        <p:spPr>
          <a:xfrm>
            <a:off x="-26505" y="2788379"/>
            <a:ext cx="12192000" cy="4069621"/>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63493" b="13213"/>
          <a:stretch/>
        </p:blipFill>
        <p:spPr>
          <a:xfrm>
            <a:off x="-26505" y="523220"/>
            <a:ext cx="12192000" cy="1769215"/>
          </a:xfrm>
          <a:prstGeom prst="rect">
            <a:avLst/>
          </a:prstGeom>
        </p:spPr>
      </p:pic>
      <p:sp>
        <p:nvSpPr>
          <p:cNvPr id="7" name="TextBox 6"/>
          <p:cNvSpPr txBox="1"/>
          <p:nvPr/>
        </p:nvSpPr>
        <p:spPr>
          <a:xfrm>
            <a:off x="-26505" y="2292435"/>
            <a:ext cx="12218505" cy="523220"/>
          </a:xfrm>
          <a:prstGeom prst="rect">
            <a:avLst/>
          </a:prstGeom>
          <a:solidFill>
            <a:schemeClr val="accent1"/>
          </a:solidFill>
        </p:spPr>
        <p:txBody>
          <a:bodyPr wrap="square" rtlCol="0">
            <a:spAutoFit/>
          </a:bodyPr>
          <a:lstStyle/>
          <a:p>
            <a:pPr algn="ctr"/>
            <a:r>
              <a:rPr lang="id-ID" sz="2800" b="1" spc="600" dirty="0" smtClean="0"/>
              <a:t>SCANNING ATTACK</a:t>
            </a:r>
            <a:endParaRPr lang="en-US" sz="2800" b="1" spc="600" dirty="0"/>
          </a:p>
        </p:txBody>
      </p:sp>
      <p:sp>
        <p:nvSpPr>
          <p:cNvPr id="10" name="TextBox 9"/>
          <p:cNvSpPr txBox="1"/>
          <p:nvPr/>
        </p:nvSpPr>
        <p:spPr>
          <a:xfrm>
            <a:off x="0" y="0"/>
            <a:ext cx="12218505" cy="523220"/>
          </a:xfrm>
          <a:prstGeom prst="rect">
            <a:avLst/>
          </a:prstGeom>
          <a:solidFill>
            <a:schemeClr val="accent1"/>
          </a:solidFill>
        </p:spPr>
        <p:txBody>
          <a:bodyPr wrap="square" rtlCol="0">
            <a:spAutoFit/>
          </a:bodyPr>
          <a:lstStyle/>
          <a:p>
            <a:pPr algn="ctr"/>
            <a:r>
              <a:rPr lang="id-ID" sz="2800" b="1" spc="600" dirty="0" smtClean="0"/>
              <a:t>NETCUT ATTACK</a:t>
            </a:r>
            <a:endParaRPr lang="en-US" sz="2800" b="1" spc="600" dirty="0"/>
          </a:p>
        </p:txBody>
      </p:sp>
    </p:spTree>
    <p:extLst>
      <p:ext uri="{BB962C8B-B14F-4D97-AF65-F5344CB8AC3E}">
        <p14:creationId xmlns:p14="http://schemas.microsoft.com/office/powerpoint/2010/main" val="5488464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586145"/>
          </a:xfrm>
          <a:prstGeom prst="rect">
            <a:avLst/>
          </a:prstGeom>
          <a:solidFill>
            <a:schemeClr val="accent1">
              <a:lumMod val="60000"/>
              <a:lumOff val="40000"/>
              <a:alpha val="75000"/>
            </a:schemeClr>
          </a:solidFill>
        </p:spPr>
        <p:txBody>
          <a:bodyPr wrap="square" rtlCol="0">
            <a:spAutoFit/>
          </a:bodyPr>
          <a:lstStyle>
            <a:defPPr>
              <a:defRPr lang="en-US"/>
            </a:defPPr>
            <a:lvl1pPr>
              <a:defRPr sz="2100"/>
            </a:lvl1pPr>
          </a:lstStyle>
          <a:p>
            <a:endParaRPr lang="id-ID" dirty="0" smtClean="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smtClean="0"/>
          </a:p>
          <a:p>
            <a:endParaRPr lang="id-ID" dirty="0"/>
          </a:p>
          <a:p>
            <a:endParaRPr lang="id-ID" dirty="0" smtClean="0"/>
          </a:p>
          <a:p>
            <a:endParaRPr lang="id-ID" dirty="0"/>
          </a:p>
          <a:p>
            <a:endParaRPr lang="id-ID" dirty="0"/>
          </a:p>
          <a:p>
            <a:endParaRPr lang="id-ID"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3384" t="13726" r="14731" b="5209"/>
          <a:stretch/>
        </p:blipFill>
        <p:spPr>
          <a:xfrm>
            <a:off x="0" y="0"/>
            <a:ext cx="12192000" cy="6858000"/>
          </a:xfrm>
          <a:prstGeom prst="rect">
            <a:avLst/>
          </a:prstGeom>
        </p:spPr>
      </p:pic>
    </p:spTree>
    <p:extLst>
      <p:ext uri="{BB962C8B-B14F-4D97-AF65-F5344CB8AC3E}">
        <p14:creationId xmlns:p14="http://schemas.microsoft.com/office/powerpoint/2010/main" val="322446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chemeClr val="accent1">
              <a:lumMod val="60000"/>
              <a:lumOff val="40000"/>
              <a:alpha val="75000"/>
            </a:schemeClr>
          </a:solidFill>
        </p:spPr>
        <p:txBody>
          <a:bodyPr wrap="square" rtlCol="0">
            <a:spAutoFit/>
          </a:bodyPr>
          <a:lstStyle/>
          <a:p>
            <a:pPr lvl="0"/>
            <a:r>
              <a:rPr lang="id-ID" sz="3600" b="1" spc="600" dirty="0" smtClean="0">
                <a:ln>
                  <a:solidFill>
                    <a:schemeClr val="bg1">
                      <a:lumMod val="95000"/>
                    </a:schemeClr>
                  </a:solidFill>
                </a:ln>
              </a:rPr>
              <a:t>PENGANTAR CRYPTOGRAPHY</a:t>
            </a:r>
            <a:endParaRPr lang="en-US" sz="3600" b="1" spc="600" dirty="0">
              <a:ln>
                <a:solidFill>
                  <a:schemeClr val="bg1">
                    <a:lumMod val="95000"/>
                  </a:schemeClr>
                </a:solidFill>
              </a:ln>
            </a:endParaRPr>
          </a:p>
        </p:txBody>
      </p:sp>
      <p:sp>
        <p:nvSpPr>
          <p:cNvPr id="5" name="TextBox 4"/>
          <p:cNvSpPr txBox="1"/>
          <p:nvPr/>
        </p:nvSpPr>
        <p:spPr>
          <a:xfrm>
            <a:off x="490330" y="1066801"/>
            <a:ext cx="11158331" cy="400110"/>
          </a:xfrm>
          <a:prstGeom prst="rect">
            <a:avLst/>
          </a:prstGeom>
          <a:solidFill>
            <a:schemeClr val="accent1">
              <a:lumMod val="60000"/>
              <a:lumOff val="40000"/>
              <a:alpha val="75000"/>
            </a:schemeClr>
          </a:solidFill>
        </p:spPr>
        <p:txBody>
          <a:bodyPr wrap="square" rtlCol="0">
            <a:spAutoFit/>
          </a:bodyPr>
          <a:lstStyle/>
          <a:p>
            <a:endParaRPr lang="en-US" sz="2000" dirty="0"/>
          </a:p>
        </p:txBody>
      </p:sp>
      <p:sp>
        <p:nvSpPr>
          <p:cNvPr id="6" name="TextBox 5"/>
          <p:cNvSpPr txBox="1"/>
          <p:nvPr/>
        </p:nvSpPr>
        <p:spPr>
          <a:xfrm>
            <a:off x="490330" y="1066801"/>
            <a:ext cx="11158331" cy="5324535"/>
          </a:xfrm>
          <a:prstGeom prst="rect">
            <a:avLst/>
          </a:prstGeom>
          <a:solidFill>
            <a:schemeClr val="accent1">
              <a:lumMod val="60000"/>
              <a:lumOff val="40000"/>
              <a:alpha val="75000"/>
            </a:schemeClr>
          </a:solidFill>
        </p:spPr>
        <p:txBody>
          <a:bodyPr wrap="square" rtlCol="0">
            <a:spAutoFit/>
          </a:bodyPr>
          <a:lstStyle/>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a:p>
            <a:endParaRPr lang="id-ID" sz="2000" dirty="0" smtClean="0"/>
          </a:p>
          <a:p>
            <a:endParaRPr lang="id-ID" sz="2000" dirty="0"/>
          </a:p>
        </p:txBody>
      </p:sp>
      <p:pic>
        <p:nvPicPr>
          <p:cNvPr id="2" name="Picture 1"/>
          <p:cNvPicPr>
            <a:picLocks noChangeAspect="1"/>
          </p:cNvPicPr>
          <p:nvPr/>
        </p:nvPicPr>
        <p:blipFill rotWithShape="1">
          <a:blip r:embed="rId3"/>
          <a:srcRect l="12606" r="12570" b="5528"/>
          <a:stretch/>
        </p:blipFill>
        <p:spPr>
          <a:xfrm>
            <a:off x="2518118" y="1101612"/>
            <a:ext cx="7370248" cy="5254912"/>
          </a:xfrm>
          <a:prstGeom prst="rect">
            <a:avLst/>
          </a:prstGeom>
        </p:spPr>
      </p:pic>
    </p:spTree>
    <p:extLst>
      <p:ext uri="{BB962C8B-B14F-4D97-AF65-F5344CB8AC3E}">
        <p14:creationId xmlns:p14="http://schemas.microsoft.com/office/powerpoint/2010/main" val="39173141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632311"/>
          </a:xfrm>
          <a:prstGeom prst="rect">
            <a:avLst/>
          </a:prstGeom>
          <a:solidFill>
            <a:schemeClr val="accent1">
              <a:lumMod val="60000"/>
              <a:lumOff val="40000"/>
              <a:alpha val="75000"/>
            </a:schemeClr>
          </a:solidFill>
        </p:spPr>
        <p:txBody>
          <a:bodyPr wrap="square" rtlCol="0">
            <a:spAutoFit/>
          </a:bodyPr>
          <a:lstStyle/>
          <a:p>
            <a:r>
              <a:rPr lang="id-ID" sz="2400" b="1" spc="300" dirty="0" smtClean="0"/>
              <a:t>PERKEMBANGAN CRYPTOGRAPHY</a:t>
            </a:r>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p:txBody>
      </p:sp>
      <p:grpSp>
        <p:nvGrpSpPr>
          <p:cNvPr id="12" name="Group 11"/>
          <p:cNvGrpSpPr/>
          <p:nvPr/>
        </p:nvGrpSpPr>
        <p:grpSpPr>
          <a:xfrm>
            <a:off x="2374047" y="1592719"/>
            <a:ext cx="6997596" cy="3972509"/>
            <a:chOff x="2374047" y="1592719"/>
            <a:chExt cx="6997596" cy="397250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47" y="1602094"/>
              <a:ext cx="6997596" cy="3963134"/>
            </a:xfrm>
            <a:prstGeom prst="rect">
              <a:avLst/>
            </a:prstGeom>
          </p:spPr>
        </p:pic>
        <p:sp>
          <p:nvSpPr>
            <p:cNvPr id="11" name="TextBox 10"/>
            <p:cNvSpPr txBox="1"/>
            <p:nvPr/>
          </p:nvSpPr>
          <p:spPr>
            <a:xfrm>
              <a:off x="2374047" y="1592719"/>
              <a:ext cx="1380699" cy="400110"/>
            </a:xfrm>
            <a:prstGeom prst="rect">
              <a:avLst/>
            </a:prstGeom>
            <a:noFill/>
          </p:spPr>
          <p:txBody>
            <a:bodyPr wrap="none" rtlCol="0">
              <a:spAutoFit/>
            </a:bodyPr>
            <a:lstStyle/>
            <a:p>
              <a:r>
                <a:rPr lang="id-ID" sz="2000" b="1" dirty="0" smtClean="0">
                  <a:latin typeface="Times New Roman" panose="02020603050405020304" pitchFamily="18" charset="0"/>
                  <a:cs typeface="Times New Roman" panose="02020603050405020304" pitchFamily="18" charset="0"/>
                </a:rPr>
                <a:t>SCYTALE</a:t>
              </a:r>
              <a:endParaRPr lang="en-US"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34946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632311"/>
          </a:xfrm>
          <a:prstGeom prst="rect">
            <a:avLst/>
          </a:prstGeom>
          <a:solidFill>
            <a:schemeClr val="accent1">
              <a:lumMod val="60000"/>
              <a:lumOff val="40000"/>
              <a:alpha val="75000"/>
            </a:schemeClr>
          </a:solidFill>
        </p:spPr>
        <p:txBody>
          <a:bodyPr wrap="square" rtlCol="0">
            <a:spAutoFit/>
          </a:bodyPr>
          <a:lstStyle/>
          <a:p>
            <a:r>
              <a:rPr lang="id-ID" sz="2400" b="1" spc="300" dirty="0" smtClean="0"/>
              <a:t>PERKEMBANGAN CRYPTOGRAPHY</a:t>
            </a:r>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p:txBody>
      </p:sp>
      <p:grpSp>
        <p:nvGrpSpPr>
          <p:cNvPr id="8" name="Group 7"/>
          <p:cNvGrpSpPr/>
          <p:nvPr/>
        </p:nvGrpSpPr>
        <p:grpSpPr>
          <a:xfrm>
            <a:off x="2570697" y="1547566"/>
            <a:ext cx="6997596" cy="4282530"/>
            <a:chOff x="2374047" y="1584069"/>
            <a:chExt cx="6997596" cy="428253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47" y="1584069"/>
              <a:ext cx="6997596" cy="4282530"/>
            </a:xfrm>
            <a:prstGeom prst="rect">
              <a:avLst/>
            </a:prstGeom>
          </p:spPr>
        </p:pic>
        <p:sp>
          <p:nvSpPr>
            <p:cNvPr id="13" name="TextBox 12"/>
            <p:cNvSpPr txBox="1"/>
            <p:nvPr/>
          </p:nvSpPr>
          <p:spPr>
            <a:xfrm>
              <a:off x="2374047" y="1630624"/>
              <a:ext cx="3168869" cy="400110"/>
            </a:xfrm>
            <a:prstGeom prst="rect">
              <a:avLst/>
            </a:prstGeom>
            <a:noFill/>
          </p:spPr>
          <p:txBody>
            <a:bodyPr wrap="square" rtlCol="0">
              <a:spAutoFit/>
            </a:bodyPr>
            <a:lstStyle/>
            <a:p>
              <a:r>
                <a:rPr lang="id-ID" sz="2000" b="1" dirty="0" smtClean="0">
                  <a:latin typeface="Times New Roman" panose="02020603050405020304" pitchFamily="18" charset="0"/>
                  <a:cs typeface="Times New Roman" panose="02020603050405020304" pitchFamily="18" charset="0"/>
                </a:rPr>
                <a:t>RODA KODE</a:t>
              </a:r>
              <a:endParaRPr lang="en-US"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041147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632311"/>
          </a:xfrm>
          <a:prstGeom prst="rect">
            <a:avLst/>
          </a:prstGeom>
          <a:solidFill>
            <a:schemeClr val="accent1">
              <a:lumMod val="60000"/>
              <a:lumOff val="40000"/>
              <a:alpha val="75000"/>
            </a:schemeClr>
          </a:solidFill>
        </p:spPr>
        <p:txBody>
          <a:bodyPr wrap="square" rtlCol="0">
            <a:spAutoFit/>
          </a:bodyPr>
          <a:lstStyle/>
          <a:p>
            <a:r>
              <a:rPr lang="id-ID" sz="2400" b="1" spc="300" dirty="0" smtClean="0"/>
              <a:t>PERKEMBANGAN CRYPTOGRAPHY</a:t>
            </a:r>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663" y="1389069"/>
            <a:ext cx="5713663" cy="4647846"/>
          </a:xfrm>
          <a:prstGeom prst="rect">
            <a:avLst/>
          </a:prstGeom>
        </p:spPr>
      </p:pic>
      <p:sp>
        <p:nvSpPr>
          <p:cNvPr id="2" name="TextBox 1"/>
          <p:cNvSpPr txBox="1"/>
          <p:nvPr/>
        </p:nvSpPr>
        <p:spPr>
          <a:xfrm>
            <a:off x="7658030" y="1389069"/>
            <a:ext cx="1268296" cy="400110"/>
          </a:xfrm>
          <a:prstGeom prst="rect">
            <a:avLst/>
          </a:prstGeom>
          <a:noFill/>
        </p:spPr>
        <p:txBody>
          <a:bodyPr wrap="none" rtlCol="0">
            <a:spAutoFit/>
          </a:bodyPr>
          <a:lstStyle/>
          <a:p>
            <a:r>
              <a:rPr lang="id-ID" sz="2000" b="1" dirty="0" smtClean="0">
                <a:latin typeface="Times New Roman" panose="02020603050405020304" pitchFamily="18" charset="0"/>
                <a:cs typeface="Times New Roman" panose="02020603050405020304" pitchFamily="18" charset="0"/>
              </a:rPr>
              <a:t>ENIGMA</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430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955476"/>
          </a:xfrm>
          <a:prstGeom prst="rect">
            <a:avLst/>
          </a:prstGeom>
          <a:solidFill>
            <a:schemeClr val="accent1">
              <a:lumMod val="60000"/>
              <a:lumOff val="40000"/>
              <a:alpha val="75000"/>
            </a:schemeClr>
          </a:solidFill>
        </p:spPr>
        <p:txBody>
          <a:bodyPr wrap="square" rtlCol="0">
            <a:spAutoFit/>
          </a:bodyPr>
          <a:lstStyle/>
          <a:p>
            <a:r>
              <a:rPr lang="id-ID" sz="2400" b="1" spc="300" dirty="0" smtClean="0"/>
              <a:t>PERKEMBANGAN CRYPTOGRAPHY</a:t>
            </a:r>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smtClean="0"/>
          </a:p>
        </p:txBody>
      </p:sp>
      <p:grpSp>
        <p:nvGrpSpPr>
          <p:cNvPr id="10" name="Group 9"/>
          <p:cNvGrpSpPr/>
          <p:nvPr/>
        </p:nvGrpSpPr>
        <p:grpSpPr>
          <a:xfrm>
            <a:off x="1954466" y="1191214"/>
            <a:ext cx="8230058" cy="5245056"/>
            <a:chOff x="1954466" y="828596"/>
            <a:chExt cx="8230058" cy="5245056"/>
          </a:xfrm>
        </p:grpSpPr>
        <p:pic>
          <p:nvPicPr>
            <p:cNvPr id="8" name="Picture 7"/>
            <p:cNvPicPr>
              <a:picLocks noChangeAspect="1"/>
            </p:cNvPicPr>
            <p:nvPr/>
          </p:nvPicPr>
          <p:blipFill rotWithShape="1">
            <a:blip r:embed="rId4"/>
            <a:srcRect l="1967" t="55712" r="47648" b="15409"/>
            <a:stretch/>
          </p:blipFill>
          <p:spPr>
            <a:xfrm>
              <a:off x="1954466" y="3409816"/>
              <a:ext cx="8230058" cy="2663836"/>
            </a:xfrm>
            <a:prstGeom prst="rect">
              <a:avLst/>
            </a:prstGeom>
          </p:spPr>
        </p:pic>
        <p:pic>
          <p:nvPicPr>
            <p:cNvPr id="9" name="Picture 8"/>
            <p:cNvPicPr>
              <a:picLocks noChangeAspect="1"/>
            </p:cNvPicPr>
            <p:nvPr/>
          </p:nvPicPr>
          <p:blipFill rotWithShape="1">
            <a:blip r:embed="rId5"/>
            <a:srcRect l="1847" t="27263" r="47524" b="44289"/>
            <a:stretch/>
          </p:blipFill>
          <p:spPr>
            <a:xfrm>
              <a:off x="1954466" y="828596"/>
              <a:ext cx="8230058" cy="2611460"/>
            </a:xfrm>
            <a:prstGeom prst="rect">
              <a:avLst/>
            </a:prstGeom>
          </p:spPr>
        </p:pic>
      </p:grpSp>
    </p:spTree>
    <p:extLst>
      <p:ext uri="{BB962C8B-B14F-4D97-AF65-F5344CB8AC3E}">
        <p14:creationId xmlns:p14="http://schemas.microsoft.com/office/powerpoint/2010/main" val="30284150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490330" y="2118126"/>
            <a:ext cx="11158331" cy="294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1431161"/>
          </a:xfrm>
          <a:prstGeom prst="rect">
            <a:avLst/>
          </a:prstGeom>
          <a:solidFill>
            <a:schemeClr val="accent1">
              <a:lumMod val="60000"/>
              <a:lumOff val="40000"/>
              <a:alpha val="75000"/>
            </a:schemeClr>
          </a:solidFill>
        </p:spPr>
        <p:txBody>
          <a:bodyPr wrap="square" rtlCol="0">
            <a:spAutoFit/>
          </a:bodyPr>
          <a:lstStyle/>
          <a:p>
            <a:r>
              <a:rPr lang="id-ID" sz="2400" b="1" spc="300" dirty="0" smtClean="0"/>
              <a:t>YANG PERLU DIKETAHUI TENTANG CRYPTOGRAPHY</a:t>
            </a:r>
          </a:p>
          <a:p>
            <a:pPr marL="342900" indent="-342900">
              <a:lnSpc>
                <a:spcPct val="150000"/>
              </a:lnSpc>
              <a:buFont typeface="Arial" panose="020B0604020202020204" pitchFamily="34" charset="0"/>
              <a:buChar char="•"/>
            </a:pPr>
            <a:r>
              <a:rPr lang="id-ID" sz="2100" dirty="0" err="1"/>
              <a:t>Cryptography</a:t>
            </a:r>
            <a:r>
              <a:rPr lang="id-ID" sz="2100" dirty="0"/>
              <a:t> : Bahasa Yunani, </a:t>
            </a:r>
            <a:r>
              <a:rPr lang="id-ID" sz="2100" dirty="0" err="1"/>
              <a:t>Crypto</a:t>
            </a:r>
            <a:r>
              <a:rPr lang="id-ID" sz="2100" dirty="0"/>
              <a:t> dan Graphia (</a:t>
            </a:r>
            <a:r>
              <a:rPr lang="id-ID" sz="2100" dirty="0" err="1"/>
              <a:t>Secret</a:t>
            </a:r>
            <a:r>
              <a:rPr lang="id-ID" sz="2100" dirty="0"/>
              <a:t> </a:t>
            </a:r>
            <a:r>
              <a:rPr lang="id-ID" sz="2100" dirty="0" err="1"/>
              <a:t>Write</a:t>
            </a:r>
            <a:r>
              <a:rPr lang="id-ID" sz="2100" dirty="0"/>
              <a:t>)</a:t>
            </a:r>
          </a:p>
          <a:p>
            <a:pPr marL="342900" indent="-342900">
              <a:lnSpc>
                <a:spcPct val="150000"/>
              </a:lnSpc>
              <a:buFont typeface="Arial" panose="020B0604020202020204" pitchFamily="34" charset="0"/>
              <a:buChar char="•"/>
            </a:pPr>
            <a:r>
              <a:rPr lang="id-ID" sz="2100" dirty="0" err="1" smtClean="0"/>
              <a:t>Cryptography</a:t>
            </a:r>
            <a:r>
              <a:rPr lang="id-ID" sz="2100" dirty="0" smtClean="0"/>
              <a:t> adalah ilmu dan seni untuk menjaga keamanan pesan ketika pesan dikirim. </a:t>
            </a:r>
          </a:p>
        </p:txBody>
      </p:sp>
      <p:pic>
        <p:nvPicPr>
          <p:cNvPr id="2" name="Picture 1"/>
          <p:cNvPicPr>
            <a:picLocks noChangeAspect="1"/>
          </p:cNvPicPr>
          <p:nvPr/>
        </p:nvPicPr>
        <p:blipFill>
          <a:blip r:embed="rId4"/>
          <a:stretch>
            <a:fillRect/>
          </a:stretch>
        </p:blipFill>
        <p:spPr>
          <a:xfrm>
            <a:off x="2193006" y="2118126"/>
            <a:ext cx="7553325" cy="3095625"/>
          </a:xfrm>
          <a:prstGeom prst="rect">
            <a:avLst/>
          </a:prstGeom>
        </p:spPr>
      </p:pic>
      <p:sp>
        <p:nvSpPr>
          <p:cNvPr id="7" name="TextBox 6"/>
          <p:cNvSpPr txBox="1"/>
          <p:nvPr/>
        </p:nvSpPr>
        <p:spPr>
          <a:xfrm>
            <a:off x="490330" y="5064369"/>
            <a:ext cx="11158331" cy="1496500"/>
          </a:xfrm>
          <a:prstGeom prst="rect">
            <a:avLst/>
          </a:prstGeom>
          <a:solidFill>
            <a:schemeClr val="accent1">
              <a:lumMod val="60000"/>
              <a:lumOff val="40000"/>
              <a:alpha val="75000"/>
            </a:schemeClr>
          </a:solidFill>
        </p:spPr>
        <p:txBody>
          <a:bodyPr wrap="square" rtlCol="0">
            <a:spAutoFit/>
          </a:bodyPr>
          <a:lstStyle/>
          <a:p>
            <a:pPr marL="342900" indent="-342900">
              <a:lnSpc>
                <a:spcPct val="150000"/>
              </a:lnSpc>
              <a:buFont typeface="Arial" panose="020B0604020202020204" pitchFamily="34" charset="0"/>
              <a:buChar char="•"/>
            </a:pPr>
            <a:r>
              <a:rPr lang="en-US" sz="2100" dirty="0"/>
              <a:t>Encryption &amp; Decryption </a:t>
            </a:r>
          </a:p>
          <a:p>
            <a:pPr marL="342900" indent="-342900">
              <a:lnSpc>
                <a:spcPct val="150000"/>
              </a:lnSpc>
              <a:buFont typeface="Arial" panose="020B0604020202020204" pitchFamily="34" charset="0"/>
              <a:buChar char="•"/>
            </a:pPr>
            <a:r>
              <a:rPr lang="en-US" sz="2100" dirty="0"/>
              <a:t>Plain Text &amp; Cipher Text</a:t>
            </a:r>
          </a:p>
          <a:p>
            <a:pPr marL="342900" indent="-342900">
              <a:lnSpc>
                <a:spcPct val="150000"/>
              </a:lnSpc>
              <a:buFont typeface="Arial" panose="020B0604020202020204" pitchFamily="34" charset="0"/>
              <a:buChar char="•"/>
            </a:pPr>
            <a:r>
              <a:rPr lang="en-US" sz="2100" dirty="0"/>
              <a:t>Key &amp; Algorithm </a:t>
            </a:r>
          </a:p>
        </p:txBody>
      </p:sp>
    </p:spTree>
    <p:extLst>
      <p:ext uri="{BB962C8B-B14F-4D97-AF65-F5344CB8AC3E}">
        <p14:creationId xmlns:p14="http://schemas.microsoft.com/office/powerpoint/2010/main" val="21441075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309146"/>
          </a:xfrm>
          <a:prstGeom prst="rect">
            <a:avLst/>
          </a:prstGeom>
          <a:solidFill>
            <a:schemeClr val="accent1">
              <a:lumMod val="60000"/>
              <a:lumOff val="40000"/>
              <a:alpha val="75000"/>
            </a:schemeClr>
          </a:solidFill>
        </p:spPr>
        <p:txBody>
          <a:bodyPr wrap="square" rtlCol="0">
            <a:spAutoFit/>
          </a:bodyPr>
          <a:lstStyle/>
          <a:p>
            <a:r>
              <a:rPr lang="id-ID" sz="2400" b="1" spc="300" dirty="0" smtClean="0"/>
              <a:t>TEKNIK ENKRIPSI KLASIK</a:t>
            </a:r>
          </a:p>
          <a:p>
            <a:endParaRPr lang="id-ID" sz="2100" dirty="0" smtClean="0"/>
          </a:p>
          <a:p>
            <a:pPr marL="457200" indent="-457200">
              <a:buAutoNum type="alphaUcPeriod"/>
            </a:pPr>
            <a:r>
              <a:rPr lang="id-ID" sz="2100" dirty="0" smtClean="0"/>
              <a:t>CAESAR CHIPPER</a:t>
            </a:r>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smtClean="0"/>
          </a:p>
        </p:txBody>
      </p:sp>
      <p:pic>
        <p:nvPicPr>
          <p:cNvPr id="2" name="Picture 1"/>
          <p:cNvPicPr>
            <a:picLocks noChangeAspect="1"/>
          </p:cNvPicPr>
          <p:nvPr/>
        </p:nvPicPr>
        <p:blipFill>
          <a:blip r:embed="rId4"/>
          <a:stretch>
            <a:fillRect/>
          </a:stretch>
        </p:blipFill>
        <p:spPr>
          <a:xfrm>
            <a:off x="1020025" y="3208557"/>
            <a:ext cx="8166177" cy="981825"/>
          </a:xfrm>
          <a:prstGeom prst="rect">
            <a:avLst/>
          </a:prstGeom>
        </p:spPr>
      </p:pic>
      <p:pic>
        <p:nvPicPr>
          <p:cNvPr id="3" name="Picture 2"/>
          <p:cNvPicPr>
            <a:picLocks noChangeAspect="1"/>
          </p:cNvPicPr>
          <p:nvPr/>
        </p:nvPicPr>
        <p:blipFill>
          <a:blip r:embed="rId5"/>
          <a:stretch>
            <a:fillRect/>
          </a:stretch>
        </p:blipFill>
        <p:spPr>
          <a:xfrm>
            <a:off x="1020024" y="1900261"/>
            <a:ext cx="8166177" cy="976737"/>
          </a:xfrm>
          <a:prstGeom prst="rect">
            <a:avLst/>
          </a:prstGeom>
        </p:spPr>
      </p:pic>
    </p:spTree>
    <p:extLst>
      <p:ext uri="{BB962C8B-B14F-4D97-AF65-F5344CB8AC3E}">
        <p14:creationId xmlns:p14="http://schemas.microsoft.com/office/powerpoint/2010/main" val="2618365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9" name="TextBox 8"/>
          <p:cNvSpPr txBox="1"/>
          <p:nvPr/>
        </p:nvSpPr>
        <p:spPr>
          <a:xfrm rot="16200000">
            <a:off x="-539015" y="3152002"/>
            <a:ext cx="6858000" cy="553998"/>
          </a:xfrm>
          <a:prstGeom prst="rect">
            <a:avLst/>
          </a:prstGeom>
          <a:solidFill>
            <a:schemeClr val="accent1"/>
          </a:solidFill>
        </p:spPr>
        <p:txBody>
          <a:bodyPr wrap="square" rtlCol="0">
            <a:spAutoFit/>
          </a:bodyPr>
          <a:lstStyle/>
          <a:p>
            <a:pPr algn="ctr"/>
            <a:r>
              <a:rPr lang="id-ID" sz="3000" b="1" spc="300" dirty="0" smtClean="0"/>
              <a:t>VURNABLE REPORT APLIKASI 2013</a:t>
            </a:r>
            <a:endParaRPr lang="en-US" sz="3000" b="1" spc="3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053" y="-84408"/>
            <a:ext cx="9010947" cy="6977576"/>
          </a:xfrm>
          <a:prstGeom prst="rect">
            <a:avLst/>
          </a:prstGeom>
        </p:spPr>
      </p:pic>
    </p:spTree>
    <p:extLst>
      <p:ext uri="{BB962C8B-B14F-4D97-AF65-F5344CB8AC3E}">
        <p14:creationId xmlns:p14="http://schemas.microsoft.com/office/powerpoint/2010/main" val="22769615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632311"/>
          </a:xfrm>
          <a:prstGeom prst="rect">
            <a:avLst/>
          </a:prstGeom>
          <a:solidFill>
            <a:schemeClr val="accent1">
              <a:lumMod val="60000"/>
              <a:lumOff val="40000"/>
              <a:alpha val="75000"/>
            </a:schemeClr>
          </a:solidFill>
        </p:spPr>
        <p:txBody>
          <a:bodyPr wrap="square" rtlCol="0">
            <a:spAutoFit/>
          </a:bodyPr>
          <a:lstStyle/>
          <a:p>
            <a:r>
              <a:rPr lang="id-ID" sz="2400" b="1" spc="300" dirty="0" smtClean="0"/>
              <a:t>TEKNIK ENKRIPSI KLASIK</a:t>
            </a:r>
          </a:p>
          <a:p>
            <a:endParaRPr lang="id-ID" sz="2100" dirty="0" smtClean="0"/>
          </a:p>
          <a:p>
            <a:pPr marL="457200" indent="-457200">
              <a:buAutoNum type="alphaUcPeriod" startAt="2"/>
            </a:pPr>
            <a:r>
              <a:rPr lang="id-ID" sz="2100" dirty="0" smtClean="0"/>
              <a:t>VIGENERE </a:t>
            </a:r>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smtClean="0"/>
          </a:p>
        </p:txBody>
      </p:sp>
      <p:pic>
        <p:nvPicPr>
          <p:cNvPr id="6" name="Picture 5"/>
          <p:cNvPicPr>
            <a:picLocks noChangeAspect="1"/>
          </p:cNvPicPr>
          <p:nvPr/>
        </p:nvPicPr>
        <p:blipFill rotWithShape="1">
          <a:blip r:embed="rId4"/>
          <a:srcRect l="40299" t="24279" r="10072" b="68221"/>
          <a:stretch/>
        </p:blipFill>
        <p:spPr>
          <a:xfrm>
            <a:off x="1055077" y="1828799"/>
            <a:ext cx="9890688" cy="844063"/>
          </a:xfrm>
          <a:prstGeom prst="rect">
            <a:avLst/>
          </a:prstGeom>
        </p:spPr>
      </p:pic>
      <p:pic>
        <p:nvPicPr>
          <p:cNvPr id="7" name="Picture 6"/>
          <p:cNvPicPr>
            <a:picLocks noChangeAspect="1"/>
          </p:cNvPicPr>
          <p:nvPr/>
        </p:nvPicPr>
        <p:blipFill rotWithShape="1">
          <a:blip r:embed="rId4"/>
          <a:srcRect l="40314" t="35581" r="21136" b="52790"/>
          <a:stretch/>
        </p:blipFill>
        <p:spPr>
          <a:xfrm>
            <a:off x="1055077" y="2813802"/>
            <a:ext cx="7526215" cy="1282177"/>
          </a:xfrm>
          <a:prstGeom prst="rect">
            <a:avLst/>
          </a:prstGeom>
        </p:spPr>
      </p:pic>
    </p:spTree>
    <p:extLst>
      <p:ext uri="{BB962C8B-B14F-4D97-AF65-F5344CB8AC3E}">
        <p14:creationId xmlns:p14="http://schemas.microsoft.com/office/powerpoint/2010/main" val="25716032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5632311"/>
          </a:xfrm>
          <a:prstGeom prst="rect">
            <a:avLst/>
          </a:prstGeom>
          <a:solidFill>
            <a:schemeClr val="accent1">
              <a:lumMod val="60000"/>
              <a:lumOff val="40000"/>
              <a:alpha val="75000"/>
            </a:schemeClr>
          </a:solidFill>
        </p:spPr>
        <p:txBody>
          <a:bodyPr wrap="square" rtlCol="0">
            <a:spAutoFit/>
          </a:bodyPr>
          <a:lstStyle/>
          <a:p>
            <a:r>
              <a:rPr lang="id-ID" sz="2400" b="1" spc="300" dirty="0" smtClean="0"/>
              <a:t>TEKNIK ENKRIPSI KLASIK</a:t>
            </a:r>
          </a:p>
          <a:p>
            <a:endParaRPr lang="id-ID" sz="2100" dirty="0" smtClean="0"/>
          </a:p>
          <a:p>
            <a:pPr marL="457200" indent="-457200">
              <a:buFont typeface="+mj-lt"/>
              <a:buAutoNum type="alphaUcPeriod" startAt="3"/>
            </a:pPr>
            <a:r>
              <a:rPr lang="id-ID" sz="2100" dirty="0" smtClean="0"/>
              <a:t>TRANSPOSISI</a:t>
            </a:r>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a:p>
          <a:p>
            <a:endParaRPr lang="id-ID" sz="2100" dirty="0" smtClean="0"/>
          </a:p>
          <a:p>
            <a:endParaRPr lang="id-ID" sz="2100" dirty="0" smtClean="0"/>
          </a:p>
        </p:txBody>
      </p:sp>
      <p:pic>
        <p:nvPicPr>
          <p:cNvPr id="3" name="Picture 2"/>
          <p:cNvPicPr>
            <a:picLocks noChangeAspect="1"/>
          </p:cNvPicPr>
          <p:nvPr/>
        </p:nvPicPr>
        <p:blipFill rotWithShape="1">
          <a:blip r:embed="rId4"/>
          <a:srcRect l="40299" t="24664" r="17131" b="68605"/>
          <a:stretch/>
        </p:blipFill>
        <p:spPr>
          <a:xfrm>
            <a:off x="1069144" y="1927274"/>
            <a:ext cx="7090119" cy="633046"/>
          </a:xfrm>
          <a:prstGeom prst="rect">
            <a:avLst/>
          </a:prstGeom>
        </p:spPr>
      </p:pic>
    </p:spTree>
    <p:extLst>
      <p:ext uri="{BB962C8B-B14F-4D97-AF65-F5344CB8AC3E}">
        <p14:creationId xmlns:p14="http://schemas.microsoft.com/office/powerpoint/2010/main" val="33489845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91548"/>
            <a:ext cx="11158331" cy="646331"/>
          </a:xfrm>
          <a:prstGeom prst="rect">
            <a:avLst/>
          </a:prstGeom>
          <a:solidFill>
            <a:schemeClr val="accent1">
              <a:lumMod val="60000"/>
              <a:lumOff val="40000"/>
              <a:alpha val="75000"/>
            </a:schemeClr>
          </a:solidFill>
        </p:spPr>
        <p:txBody>
          <a:bodyPr wrap="square" rtlCol="0">
            <a:spAutoFit/>
          </a:bodyPr>
          <a:lstStyle/>
          <a:p>
            <a:pPr lvl="0"/>
            <a:r>
              <a:rPr lang="id-ID" sz="3600" b="1" spc="600" dirty="0" smtClean="0">
                <a:ln>
                  <a:solidFill>
                    <a:schemeClr val="bg1">
                      <a:lumMod val="95000"/>
                    </a:schemeClr>
                  </a:solidFill>
                </a:ln>
              </a:rPr>
              <a:t>CRYPTOGRAPHY LANJUTAN</a:t>
            </a:r>
            <a:endParaRPr lang="en-US" sz="3600" b="1" spc="600" dirty="0">
              <a:ln>
                <a:solidFill>
                  <a:schemeClr val="bg1">
                    <a:lumMod val="95000"/>
                  </a:schemeClr>
                </a:solidFill>
              </a:ln>
            </a:endParaRPr>
          </a:p>
        </p:txBody>
      </p:sp>
      <p:sp>
        <p:nvSpPr>
          <p:cNvPr id="5" name="TextBox 4"/>
          <p:cNvSpPr txBox="1"/>
          <p:nvPr/>
        </p:nvSpPr>
        <p:spPr>
          <a:xfrm>
            <a:off x="490330" y="1066801"/>
            <a:ext cx="11158331" cy="400110"/>
          </a:xfrm>
          <a:prstGeom prst="rect">
            <a:avLst/>
          </a:prstGeom>
          <a:solidFill>
            <a:schemeClr val="accent1">
              <a:lumMod val="60000"/>
              <a:lumOff val="40000"/>
              <a:alpha val="75000"/>
            </a:schemeClr>
          </a:solidFill>
        </p:spPr>
        <p:txBody>
          <a:bodyPr wrap="square" rtlCol="0">
            <a:spAutoFit/>
          </a:bodyPr>
          <a:lstStyle/>
          <a:p>
            <a:endParaRPr lang="en-US" sz="2000" dirty="0"/>
          </a:p>
        </p:txBody>
      </p:sp>
      <p:sp>
        <p:nvSpPr>
          <p:cNvPr id="6" name="TextBox 5"/>
          <p:cNvSpPr txBox="1"/>
          <p:nvPr/>
        </p:nvSpPr>
        <p:spPr>
          <a:xfrm>
            <a:off x="490330" y="1066801"/>
            <a:ext cx="11158331" cy="4093428"/>
          </a:xfrm>
          <a:prstGeom prst="rect">
            <a:avLst/>
          </a:prstGeom>
          <a:solidFill>
            <a:schemeClr val="accent1">
              <a:lumMod val="60000"/>
              <a:lumOff val="40000"/>
              <a:alpha val="75000"/>
            </a:schemeClr>
          </a:solidFill>
        </p:spPr>
        <p:txBody>
          <a:bodyPr wrap="square" rtlCol="0">
            <a:spAutoFit/>
          </a:bodyPr>
          <a:lstStyle/>
          <a:p>
            <a:r>
              <a:rPr lang="id-ID" sz="2400" b="1" spc="600" dirty="0" smtClean="0"/>
              <a:t>DEFENISI</a:t>
            </a:r>
            <a:endParaRPr lang="id-ID" sz="2400" b="1" spc="600" dirty="0"/>
          </a:p>
          <a:p>
            <a:endParaRPr lang="id-ID" sz="800" dirty="0" smtClean="0"/>
          </a:p>
          <a:p>
            <a:r>
              <a:rPr lang="en-US" sz="2200" dirty="0" smtClean="0"/>
              <a:t>Cryptography</a:t>
            </a:r>
            <a:r>
              <a:rPr lang="id-ID" sz="2200" dirty="0" smtClean="0"/>
              <a:t> : Ilmu yang menggunakan matematika untuk menyamarkan data</a:t>
            </a:r>
            <a:r>
              <a:rPr lang="en-US" sz="2200" dirty="0" smtClean="0"/>
              <a:t>.</a:t>
            </a:r>
            <a:r>
              <a:rPr lang="id-ID" sz="2200" dirty="0" smtClean="0"/>
              <a:t> </a:t>
            </a:r>
          </a:p>
          <a:p>
            <a:r>
              <a:rPr lang="en-US" sz="2200" dirty="0" smtClean="0"/>
              <a:t>Cryptanalysis</a:t>
            </a:r>
            <a:r>
              <a:rPr lang="id-ID" sz="2200" dirty="0" smtClean="0"/>
              <a:t> : Ilmu untuk menganalisis dan memecahkan data yang disamarkan. </a:t>
            </a:r>
          </a:p>
          <a:p>
            <a:r>
              <a:rPr lang="en-US" sz="2200" dirty="0" smtClean="0"/>
              <a:t>Cryptosystem</a:t>
            </a:r>
            <a:r>
              <a:rPr lang="id-ID" sz="2200" dirty="0" smtClean="0"/>
              <a:t> : Desain dari </a:t>
            </a:r>
            <a:r>
              <a:rPr lang="en-US" sz="2200" dirty="0" smtClean="0"/>
              <a:t>system</a:t>
            </a:r>
            <a:r>
              <a:rPr lang="id-ID" sz="2200" dirty="0" smtClean="0"/>
              <a:t> yang menggabungkan Algoritma + Protokol + Teknologi lain.  </a:t>
            </a:r>
          </a:p>
          <a:p>
            <a:endParaRPr lang="id-ID" sz="2400" b="1" dirty="0"/>
          </a:p>
          <a:p>
            <a:r>
              <a:rPr lang="id-ID" sz="2400" b="1" dirty="0" smtClean="0"/>
              <a:t>JENIS ALGORITMA KRIPTOGRAFI</a:t>
            </a:r>
            <a:endParaRPr lang="id-ID" sz="2400" b="1" dirty="0"/>
          </a:p>
          <a:p>
            <a:endParaRPr lang="id-ID" sz="800" dirty="0" smtClean="0"/>
          </a:p>
          <a:p>
            <a:pPr marL="338138" indent="-338138">
              <a:buAutoNum type="arabicPeriod"/>
            </a:pPr>
            <a:r>
              <a:rPr lang="id-ID" sz="2200" dirty="0" smtClean="0"/>
              <a:t>Algoritma Simetri - Menggunakan 1 Kunci Untuk </a:t>
            </a:r>
            <a:r>
              <a:rPr lang="en-US" sz="2200" dirty="0" smtClean="0"/>
              <a:t>Enkripsi</a:t>
            </a:r>
            <a:r>
              <a:rPr lang="id-ID" sz="2200" dirty="0" smtClean="0"/>
              <a:t> dan </a:t>
            </a:r>
            <a:r>
              <a:rPr lang="en-US" sz="2200" dirty="0" smtClean="0"/>
              <a:t>Dekripsi</a:t>
            </a:r>
            <a:r>
              <a:rPr lang="id-ID" sz="2200" dirty="0" smtClean="0"/>
              <a:t>. </a:t>
            </a:r>
          </a:p>
          <a:p>
            <a:pPr marL="338138" indent="-338138">
              <a:buAutoNum type="arabicPeriod"/>
            </a:pPr>
            <a:r>
              <a:rPr lang="id-ID" sz="2200" dirty="0" smtClean="0"/>
              <a:t>Algoritma Asimetri - Menggunakan 1 Kunci Untuk Enkripsi dan 1 Kunci lain untuk Dekripsi.  </a:t>
            </a:r>
          </a:p>
          <a:p>
            <a:pPr marL="338138" indent="-338138">
              <a:buAutoNum type="arabicPeriod"/>
            </a:pPr>
            <a:r>
              <a:rPr lang="en-US" sz="2200" dirty="0" smtClean="0"/>
              <a:t>Hash Function</a:t>
            </a:r>
            <a:r>
              <a:rPr lang="id-ID" sz="2200" dirty="0" smtClean="0"/>
              <a:t> </a:t>
            </a:r>
            <a:endParaRPr lang="en-US" sz="2000" dirty="0" smtClean="0"/>
          </a:p>
          <a:p>
            <a:endParaRPr lang="id-ID" sz="2000" dirty="0" smtClean="0"/>
          </a:p>
          <a:p>
            <a:endParaRPr lang="id-ID" sz="2000" dirty="0"/>
          </a:p>
        </p:txBody>
      </p:sp>
    </p:spTree>
    <p:extLst>
      <p:ext uri="{BB962C8B-B14F-4D97-AF65-F5344CB8AC3E}">
        <p14:creationId xmlns:p14="http://schemas.microsoft.com/office/powerpoint/2010/main" val="8865120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61665"/>
          </a:xfrm>
          <a:prstGeom prst="rect">
            <a:avLst/>
          </a:prstGeom>
          <a:solidFill>
            <a:schemeClr val="accent1">
              <a:lumMod val="60000"/>
              <a:lumOff val="40000"/>
              <a:alpha val="75000"/>
            </a:schemeClr>
          </a:solidFill>
        </p:spPr>
        <p:txBody>
          <a:bodyPr wrap="square" rtlCol="0">
            <a:spAutoFit/>
          </a:bodyPr>
          <a:lstStyle/>
          <a:p>
            <a:r>
              <a:rPr lang="id-ID" sz="2400" b="1" dirty="0" smtClean="0"/>
              <a:t>ALGORITMA SIMETRI</a:t>
            </a:r>
            <a:endParaRPr lang="id-ID" sz="2000" dirty="0"/>
          </a:p>
        </p:txBody>
      </p:sp>
      <p:pic>
        <p:nvPicPr>
          <p:cNvPr id="2" name="Picture 1"/>
          <p:cNvPicPr>
            <a:picLocks noChangeAspect="1"/>
          </p:cNvPicPr>
          <p:nvPr/>
        </p:nvPicPr>
        <p:blipFill rotWithShape="1">
          <a:blip r:embed="rId3"/>
          <a:srcRect t="2399" r="663"/>
          <a:stretch/>
        </p:blipFill>
        <p:spPr>
          <a:xfrm>
            <a:off x="1726428" y="1181683"/>
            <a:ext cx="8686134" cy="4059872"/>
          </a:xfrm>
          <a:prstGeom prst="rect">
            <a:avLst/>
          </a:prstGeom>
        </p:spPr>
      </p:pic>
      <p:sp>
        <p:nvSpPr>
          <p:cNvPr id="8" name="TextBox 7"/>
          <p:cNvSpPr txBox="1"/>
          <p:nvPr/>
        </p:nvSpPr>
        <p:spPr>
          <a:xfrm>
            <a:off x="490330" y="5241555"/>
            <a:ext cx="11158331" cy="1323439"/>
          </a:xfrm>
          <a:prstGeom prst="rect">
            <a:avLst/>
          </a:prstGeom>
          <a:solidFill>
            <a:schemeClr val="accent1">
              <a:lumMod val="60000"/>
              <a:lumOff val="40000"/>
              <a:alpha val="75000"/>
            </a:schemeClr>
          </a:solidFill>
        </p:spPr>
        <p:txBody>
          <a:bodyPr wrap="square" rtlCol="0">
            <a:spAutoFit/>
          </a:bodyPr>
          <a:lstStyle/>
          <a:p>
            <a:pPr marL="457200" indent="-457200">
              <a:buFont typeface="+mj-lt"/>
              <a:buAutoNum type="arabicPeriod"/>
            </a:pPr>
            <a:r>
              <a:rPr lang="id-ID" sz="2000" dirty="0" smtClean="0"/>
              <a:t>DES (Data </a:t>
            </a:r>
            <a:r>
              <a:rPr lang="en-US" sz="2000" dirty="0" smtClean="0"/>
              <a:t>Encryption</a:t>
            </a:r>
            <a:r>
              <a:rPr lang="id-ID" sz="2000" dirty="0" smtClean="0"/>
              <a:t>)</a:t>
            </a:r>
          </a:p>
          <a:p>
            <a:pPr marL="457200" indent="-457200">
              <a:buFont typeface="+mj-lt"/>
              <a:buAutoNum type="arabicPeriod"/>
            </a:pPr>
            <a:r>
              <a:rPr lang="id-ID" sz="2000" dirty="0" smtClean="0"/>
              <a:t>IDEA (International Data </a:t>
            </a:r>
            <a:r>
              <a:rPr lang="en-US" sz="2000" dirty="0" smtClean="0"/>
              <a:t>Encryption Algorithm</a:t>
            </a:r>
            <a:r>
              <a:rPr lang="id-ID" sz="2000" dirty="0" smtClean="0"/>
              <a:t>)</a:t>
            </a:r>
          </a:p>
          <a:p>
            <a:pPr marL="457200" indent="-457200">
              <a:buFont typeface="+mj-lt"/>
              <a:buAutoNum type="arabicPeriod"/>
            </a:pPr>
            <a:r>
              <a:rPr lang="id-ID" sz="2000" dirty="0" smtClean="0"/>
              <a:t>AES (</a:t>
            </a:r>
            <a:r>
              <a:rPr lang="en-US" sz="2000" dirty="0" smtClean="0"/>
              <a:t>Advance Encryption Standard</a:t>
            </a:r>
            <a:r>
              <a:rPr lang="id-ID" sz="2000" dirty="0" smtClean="0"/>
              <a:t>)</a:t>
            </a:r>
          </a:p>
          <a:p>
            <a:pPr marL="457200" indent="-457200">
              <a:buFont typeface="+mj-lt"/>
              <a:buAutoNum type="arabicPeriod"/>
            </a:pPr>
            <a:r>
              <a:rPr lang="id-ID" sz="2000" dirty="0" smtClean="0"/>
              <a:t>OTP (One Time </a:t>
            </a:r>
            <a:r>
              <a:rPr lang="en-US" sz="2000" dirty="0" smtClean="0"/>
              <a:t>Pad</a:t>
            </a:r>
            <a:r>
              <a:rPr lang="id-ID" sz="2000" dirty="0" smtClean="0"/>
              <a:t>). </a:t>
            </a:r>
            <a:endParaRPr lang="id-ID" sz="2000" dirty="0"/>
          </a:p>
        </p:txBody>
      </p:sp>
    </p:spTree>
    <p:extLst>
      <p:ext uri="{BB962C8B-B14F-4D97-AF65-F5344CB8AC3E}">
        <p14:creationId xmlns:p14="http://schemas.microsoft.com/office/powerpoint/2010/main" val="20349331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61665"/>
          </a:xfrm>
          <a:prstGeom prst="rect">
            <a:avLst/>
          </a:prstGeom>
          <a:solidFill>
            <a:schemeClr val="accent1">
              <a:lumMod val="60000"/>
              <a:lumOff val="40000"/>
              <a:alpha val="75000"/>
            </a:schemeClr>
          </a:solidFill>
        </p:spPr>
        <p:txBody>
          <a:bodyPr wrap="square" rtlCol="0">
            <a:spAutoFit/>
          </a:bodyPr>
          <a:lstStyle/>
          <a:p>
            <a:r>
              <a:rPr lang="id-ID" sz="2400" b="1" dirty="0" smtClean="0"/>
              <a:t>CARA KERJA ALGORITMA SIMETRI</a:t>
            </a:r>
            <a:endParaRPr lang="id-ID" sz="2000" dirty="0"/>
          </a:p>
        </p:txBody>
      </p:sp>
      <p:pic>
        <p:nvPicPr>
          <p:cNvPr id="7" name="Picture 6"/>
          <p:cNvPicPr>
            <a:picLocks noChangeAspect="1"/>
          </p:cNvPicPr>
          <p:nvPr/>
        </p:nvPicPr>
        <p:blipFill rotWithShape="1">
          <a:blip r:embed="rId3"/>
          <a:srcRect l="20485" t="2049" r="18198" b="10308"/>
          <a:stretch/>
        </p:blipFill>
        <p:spPr>
          <a:xfrm>
            <a:off x="2560319" y="1148630"/>
            <a:ext cx="7005712" cy="5416062"/>
          </a:xfrm>
          <a:prstGeom prst="rect">
            <a:avLst/>
          </a:prstGeom>
        </p:spPr>
      </p:pic>
    </p:spTree>
    <p:extLst>
      <p:ext uri="{BB962C8B-B14F-4D97-AF65-F5344CB8AC3E}">
        <p14:creationId xmlns:p14="http://schemas.microsoft.com/office/powerpoint/2010/main" val="19852925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61665"/>
          </a:xfrm>
          <a:prstGeom prst="rect">
            <a:avLst/>
          </a:prstGeom>
          <a:solidFill>
            <a:schemeClr val="accent1">
              <a:lumMod val="60000"/>
              <a:lumOff val="40000"/>
              <a:alpha val="75000"/>
            </a:schemeClr>
          </a:solidFill>
        </p:spPr>
        <p:txBody>
          <a:bodyPr wrap="square" rtlCol="0">
            <a:spAutoFit/>
          </a:bodyPr>
          <a:lstStyle/>
          <a:p>
            <a:r>
              <a:rPr lang="id-ID" sz="2400" b="1" dirty="0" smtClean="0"/>
              <a:t>ALGORITMA ASIMETRI</a:t>
            </a:r>
            <a:endParaRPr lang="id-ID" sz="2000" dirty="0"/>
          </a:p>
        </p:txBody>
      </p:sp>
      <p:sp>
        <p:nvSpPr>
          <p:cNvPr id="8" name="TextBox 7"/>
          <p:cNvSpPr txBox="1"/>
          <p:nvPr/>
        </p:nvSpPr>
        <p:spPr>
          <a:xfrm>
            <a:off x="490330" y="5241555"/>
            <a:ext cx="11158331" cy="1061829"/>
          </a:xfrm>
          <a:prstGeom prst="rect">
            <a:avLst/>
          </a:prstGeom>
          <a:solidFill>
            <a:schemeClr val="accent1">
              <a:lumMod val="60000"/>
              <a:lumOff val="40000"/>
              <a:alpha val="75000"/>
            </a:schemeClr>
          </a:solidFill>
        </p:spPr>
        <p:txBody>
          <a:bodyPr wrap="square" rtlCol="0">
            <a:spAutoFit/>
          </a:bodyPr>
          <a:lstStyle/>
          <a:p>
            <a:pPr marL="457200" indent="-457200">
              <a:buFont typeface="+mj-lt"/>
              <a:buAutoNum type="arabicPeriod"/>
            </a:pPr>
            <a:r>
              <a:rPr lang="id-ID" sz="2100" dirty="0" smtClean="0"/>
              <a:t>DSA (Digital </a:t>
            </a:r>
            <a:r>
              <a:rPr lang="en-US" sz="2100" dirty="0" smtClean="0"/>
              <a:t>Signature Algorithm</a:t>
            </a:r>
            <a:r>
              <a:rPr lang="id-ID" sz="2100" dirty="0" smtClean="0"/>
              <a:t>)</a:t>
            </a:r>
          </a:p>
          <a:p>
            <a:pPr marL="457200" indent="-457200">
              <a:buFont typeface="+mj-lt"/>
              <a:buAutoNum type="arabicPeriod"/>
            </a:pPr>
            <a:r>
              <a:rPr lang="id-ID" sz="2100" dirty="0"/>
              <a:t>RSA (</a:t>
            </a:r>
            <a:r>
              <a:rPr lang="id-ID" sz="2100" dirty="0" err="1"/>
              <a:t>Ron</a:t>
            </a:r>
            <a:r>
              <a:rPr lang="id-ID" sz="2100" dirty="0"/>
              <a:t> </a:t>
            </a:r>
            <a:r>
              <a:rPr lang="id-ID" sz="2100" dirty="0" err="1" smtClean="0"/>
              <a:t>Rivest</a:t>
            </a:r>
            <a:r>
              <a:rPr lang="id-ID" sz="2100" dirty="0"/>
              <a:t>, Adi </a:t>
            </a:r>
            <a:r>
              <a:rPr lang="id-ID" sz="2100" dirty="0" err="1" smtClean="0"/>
              <a:t>Shamir</a:t>
            </a:r>
            <a:r>
              <a:rPr lang="id-ID" sz="2100" dirty="0" smtClean="0"/>
              <a:t> </a:t>
            </a:r>
            <a:r>
              <a:rPr lang="id-ID" sz="2100" dirty="0" err="1" smtClean="0"/>
              <a:t>and</a:t>
            </a:r>
            <a:r>
              <a:rPr lang="id-ID" sz="2100" dirty="0"/>
              <a:t> </a:t>
            </a:r>
            <a:r>
              <a:rPr lang="id-ID" sz="2100" dirty="0" err="1"/>
              <a:t>Leonard</a:t>
            </a:r>
            <a:r>
              <a:rPr lang="id-ID" sz="2100" dirty="0"/>
              <a:t> </a:t>
            </a:r>
            <a:r>
              <a:rPr lang="id-ID" sz="2100" dirty="0" err="1"/>
              <a:t>Adleman</a:t>
            </a:r>
            <a:r>
              <a:rPr lang="id-ID" sz="2100" dirty="0" smtClean="0"/>
              <a:t>)</a:t>
            </a:r>
            <a:endParaRPr lang="id-ID" sz="2100" dirty="0"/>
          </a:p>
          <a:p>
            <a:pPr marL="457200" indent="-457200">
              <a:buFont typeface="+mj-lt"/>
              <a:buAutoNum type="arabicPeriod"/>
            </a:pPr>
            <a:r>
              <a:rPr lang="id-ID" sz="2100" dirty="0" err="1" smtClean="0"/>
              <a:t>Diffie-Hellman</a:t>
            </a:r>
            <a:endParaRPr lang="id-ID" sz="2100" dirty="0"/>
          </a:p>
        </p:txBody>
      </p:sp>
      <p:pic>
        <p:nvPicPr>
          <p:cNvPr id="3" name="Picture 2"/>
          <p:cNvPicPr>
            <a:picLocks noChangeAspect="1"/>
          </p:cNvPicPr>
          <p:nvPr/>
        </p:nvPicPr>
        <p:blipFill>
          <a:blip r:embed="rId3"/>
          <a:stretch>
            <a:fillRect/>
          </a:stretch>
        </p:blipFill>
        <p:spPr>
          <a:xfrm>
            <a:off x="1740211" y="1148630"/>
            <a:ext cx="8711577" cy="4092925"/>
          </a:xfrm>
          <a:prstGeom prst="rect">
            <a:avLst/>
          </a:prstGeom>
        </p:spPr>
      </p:pic>
    </p:spTree>
    <p:extLst>
      <p:ext uri="{BB962C8B-B14F-4D97-AF65-F5344CB8AC3E}">
        <p14:creationId xmlns:p14="http://schemas.microsoft.com/office/powerpoint/2010/main" val="15848109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61665"/>
          </a:xfrm>
          <a:prstGeom prst="rect">
            <a:avLst/>
          </a:prstGeom>
          <a:solidFill>
            <a:schemeClr val="accent1">
              <a:lumMod val="60000"/>
              <a:lumOff val="40000"/>
              <a:alpha val="75000"/>
            </a:schemeClr>
          </a:solidFill>
        </p:spPr>
        <p:txBody>
          <a:bodyPr wrap="square" rtlCol="0">
            <a:spAutoFit/>
          </a:bodyPr>
          <a:lstStyle/>
          <a:p>
            <a:r>
              <a:rPr lang="id-ID" sz="2400" b="1" dirty="0" smtClean="0"/>
              <a:t>CARA KERJA ALGORITMA ASIMETRI</a:t>
            </a:r>
            <a:endParaRPr lang="id-ID" sz="2000" dirty="0"/>
          </a:p>
        </p:txBody>
      </p:sp>
      <p:pic>
        <p:nvPicPr>
          <p:cNvPr id="2" name="Picture 1"/>
          <p:cNvPicPr>
            <a:picLocks noChangeAspect="1"/>
          </p:cNvPicPr>
          <p:nvPr/>
        </p:nvPicPr>
        <p:blipFill rotWithShape="1">
          <a:blip r:embed="rId3"/>
          <a:srcRect l="13698" t="929" r="13760" b="21106"/>
          <a:stretch/>
        </p:blipFill>
        <p:spPr>
          <a:xfrm>
            <a:off x="1364566" y="1223889"/>
            <a:ext cx="9397219" cy="5528603"/>
          </a:xfrm>
          <a:prstGeom prst="rect">
            <a:avLst/>
          </a:prstGeom>
        </p:spPr>
      </p:pic>
    </p:spTree>
    <p:extLst>
      <p:ext uri="{BB962C8B-B14F-4D97-AF65-F5344CB8AC3E}">
        <p14:creationId xmlns:p14="http://schemas.microsoft.com/office/powerpoint/2010/main" val="39112939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 y="277480"/>
            <a:ext cx="11158331" cy="400110"/>
          </a:xfrm>
          <a:prstGeom prst="rect">
            <a:avLst/>
          </a:prstGeom>
          <a:solidFill>
            <a:srgbClr val="0070C0">
              <a:alpha val="75000"/>
            </a:srgbClr>
          </a:solidFill>
        </p:spPr>
        <p:txBody>
          <a:bodyPr wrap="square" rtlCol="0">
            <a:spAutoFit/>
          </a:bodyPr>
          <a:lstStyle/>
          <a:p>
            <a:pPr lvl="0" algn="r"/>
            <a:r>
              <a:rPr lang="id-ID" sz="2000" b="1" spc="600" dirty="0" smtClean="0">
                <a:ln>
                  <a:solidFill>
                    <a:schemeClr val="bg1">
                      <a:lumMod val="75000"/>
                    </a:schemeClr>
                  </a:solidFill>
                </a:ln>
              </a:rPr>
              <a:t>KEAMANAN SISTEM OPERASI</a:t>
            </a:r>
            <a:endParaRPr lang="en-US" sz="2000" b="1" spc="600" dirty="0">
              <a:ln>
                <a:solidFill>
                  <a:schemeClr val="bg1">
                    <a:lumMod val="75000"/>
                  </a:schemeClr>
                </a:solidFill>
              </a:ln>
            </a:endParaRPr>
          </a:p>
        </p:txBody>
      </p:sp>
      <p:sp>
        <p:nvSpPr>
          <p:cNvPr id="5" name="TextBox 4"/>
          <p:cNvSpPr txBox="1"/>
          <p:nvPr/>
        </p:nvSpPr>
        <p:spPr>
          <a:xfrm>
            <a:off x="490330" y="686965"/>
            <a:ext cx="11158331" cy="4170372"/>
          </a:xfrm>
          <a:prstGeom prst="rect">
            <a:avLst/>
          </a:prstGeom>
          <a:solidFill>
            <a:schemeClr val="accent1">
              <a:lumMod val="60000"/>
              <a:lumOff val="40000"/>
              <a:alpha val="75000"/>
            </a:schemeClr>
          </a:solidFill>
        </p:spPr>
        <p:txBody>
          <a:bodyPr wrap="square" rtlCol="0">
            <a:spAutoFit/>
          </a:bodyPr>
          <a:lstStyle/>
          <a:p>
            <a:r>
              <a:rPr lang="id-ID" sz="2400" b="1" dirty="0"/>
              <a:t>KRIPTOGRAFI DALAM KEHIDUPAN SEHARI-HARI</a:t>
            </a:r>
          </a:p>
          <a:p>
            <a:endParaRPr lang="id-ID" sz="2000" dirty="0"/>
          </a:p>
          <a:p>
            <a:pPr marL="338138" indent="-338138">
              <a:buAutoNum type="arabicPeriod"/>
            </a:pPr>
            <a:r>
              <a:rPr lang="id-ID" sz="2000" dirty="0"/>
              <a:t>TRANSAKSI PERBANKANG </a:t>
            </a:r>
          </a:p>
          <a:p>
            <a:pPr marL="576263" lvl="1" indent="-238125">
              <a:buFont typeface="Arial" panose="020B0604020202020204" pitchFamily="34" charset="0"/>
              <a:buChar char="•"/>
            </a:pPr>
            <a:r>
              <a:rPr lang="id-ID" sz="2000" dirty="0"/>
              <a:t>A T M</a:t>
            </a:r>
          </a:p>
          <a:p>
            <a:pPr marL="576263" lvl="1" indent="-238125">
              <a:buFont typeface="Arial" panose="020B0604020202020204" pitchFamily="34" charset="0"/>
              <a:buChar char="•"/>
            </a:pPr>
            <a:r>
              <a:rPr lang="id-ID" sz="2000" dirty="0"/>
              <a:t>Internet Banking  </a:t>
            </a:r>
          </a:p>
          <a:p>
            <a:pPr marL="338138" indent="-338138">
              <a:buAutoNum type="arabicPeriod"/>
            </a:pPr>
            <a:r>
              <a:rPr lang="id-ID" sz="2000" dirty="0"/>
              <a:t>KOMUNIKASI MOBILE</a:t>
            </a:r>
          </a:p>
          <a:p>
            <a:pPr marL="576263" lvl="1" indent="-238125">
              <a:buFont typeface="Arial" panose="020B0604020202020204" pitchFamily="34" charset="0"/>
              <a:buChar char="•"/>
            </a:pPr>
            <a:r>
              <a:rPr lang="id-ID" sz="2000" dirty="0"/>
              <a:t>Telepon dan </a:t>
            </a:r>
            <a:r>
              <a:rPr lang="id-ID" sz="2000" dirty="0" smtClean="0"/>
              <a:t>SMS</a:t>
            </a:r>
            <a:endParaRPr lang="id-ID" sz="2000" dirty="0"/>
          </a:p>
          <a:p>
            <a:pPr marL="576263" lvl="1" indent="-238125">
              <a:buFont typeface="Arial" panose="020B0604020202020204" pitchFamily="34" charset="0"/>
              <a:buChar char="•"/>
            </a:pPr>
            <a:r>
              <a:rPr lang="id-ID" sz="2000" dirty="0"/>
              <a:t>Internet Mobile</a:t>
            </a:r>
          </a:p>
          <a:p>
            <a:pPr marL="338138" indent="-338138">
              <a:buAutoNum type="arabicPeriod"/>
            </a:pPr>
            <a:r>
              <a:rPr lang="id-ID" sz="2000" dirty="0"/>
              <a:t>KOMUNIKASI ELEKTRONIK </a:t>
            </a:r>
          </a:p>
          <a:p>
            <a:pPr marL="576263" indent="-238125">
              <a:buFont typeface="Arial" panose="020B0604020202020204" pitchFamily="34" charset="0"/>
              <a:buChar char="•"/>
            </a:pPr>
            <a:r>
              <a:rPr lang="id-ID" sz="2000" dirty="0" err="1"/>
              <a:t>Browsing</a:t>
            </a:r>
            <a:endParaRPr lang="id-ID" sz="2000" dirty="0"/>
          </a:p>
          <a:p>
            <a:pPr marL="576263" indent="-238125">
              <a:buFont typeface="Arial" panose="020B0604020202020204" pitchFamily="34" charset="0"/>
              <a:buChar char="•"/>
            </a:pPr>
            <a:r>
              <a:rPr lang="id-ID" sz="2000" dirty="0" err="1"/>
              <a:t>E-Mail</a:t>
            </a:r>
            <a:endParaRPr lang="id-ID" sz="2000" dirty="0"/>
          </a:p>
          <a:p>
            <a:pPr marL="576263" indent="-238125">
              <a:buFont typeface="Arial" panose="020B0604020202020204" pitchFamily="34" charset="0"/>
              <a:buChar char="•"/>
            </a:pPr>
            <a:r>
              <a:rPr lang="id-ID" sz="2000" dirty="0" err="1"/>
              <a:t>Chatting</a:t>
            </a:r>
            <a:r>
              <a:rPr lang="id-ID" sz="2000" dirty="0"/>
              <a:t> </a:t>
            </a:r>
          </a:p>
          <a:p>
            <a:endParaRPr lang="id-ID" sz="2100" dirty="0" smtClean="0"/>
          </a:p>
        </p:txBody>
      </p:sp>
    </p:spTree>
    <p:extLst>
      <p:ext uri="{BB962C8B-B14F-4D97-AF65-F5344CB8AC3E}">
        <p14:creationId xmlns:p14="http://schemas.microsoft.com/office/powerpoint/2010/main" val="999386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292662"/>
          </a:xfrm>
          <a:prstGeom prst="rect">
            <a:avLst/>
          </a:prstGeom>
          <a:solidFill>
            <a:schemeClr val="tx1"/>
          </a:solidFill>
          <a:ln>
            <a:solidFill>
              <a:schemeClr val="tx1"/>
            </a:solidFill>
          </a:ln>
        </p:spPr>
        <p:txBody>
          <a:bodyPr wrap="square" rtlCol="0">
            <a:spAutoFit/>
          </a:bodyPr>
          <a:lstStyle/>
          <a:p>
            <a:pPr algn="ctr"/>
            <a:r>
              <a:rPr lang="id-ID" sz="4800" b="1" spc="-150" dirty="0" smtClean="0">
                <a:solidFill>
                  <a:schemeClr val="bg1"/>
                </a:solidFill>
                <a:latin typeface="Aleo" panose="020F0502020204030203" pitchFamily="34" charset="0"/>
              </a:rPr>
              <a:t>WEB PROTOCOL  +  </a:t>
            </a:r>
            <a:r>
              <a:rPr lang="id-ID" sz="5400" b="1" spc="-150" dirty="0" smtClean="0">
                <a:solidFill>
                  <a:schemeClr val="bg1"/>
                </a:solidFill>
                <a:latin typeface="Aleo" panose="020F0502020204030203" pitchFamily="34" charset="0"/>
              </a:rPr>
              <a:t>SSL</a:t>
            </a:r>
          </a:p>
          <a:p>
            <a:pPr algn="ctr"/>
            <a:r>
              <a:rPr lang="id-ID" sz="2400" spc="600" dirty="0" smtClean="0">
                <a:solidFill>
                  <a:schemeClr val="bg1"/>
                </a:solidFill>
                <a:latin typeface="Aleo" panose="020F0502020204030203" pitchFamily="34" charset="0"/>
              </a:rPr>
              <a:t>HTTP  VS  HTTPS</a:t>
            </a:r>
            <a:endParaRPr lang="en-US" sz="2400" spc="600" dirty="0">
              <a:solidFill>
                <a:schemeClr val="bg1"/>
              </a:solidFill>
              <a:latin typeface="Aleo" panose="020F0502020204030203" pitchFamily="34" charset="0"/>
            </a:endParaRPr>
          </a:p>
        </p:txBody>
      </p:sp>
      <p:sp>
        <p:nvSpPr>
          <p:cNvPr id="21" name="Rectangle 20"/>
          <p:cNvSpPr/>
          <p:nvPr/>
        </p:nvSpPr>
        <p:spPr>
          <a:xfrm>
            <a:off x="6414052" y="1463039"/>
            <a:ext cx="5884983" cy="2246769"/>
          </a:xfrm>
          <a:prstGeom prst="rect">
            <a:avLst/>
          </a:prstGeom>
        </p:spPr>
        <p:txBody>
          <a:bodyPr wrap="square">
            <a:spAutoFit/>
          </a:bodyPr>
          <a:lstStyle/>
          <a:p>
            <a:pPr>
              <a:lnSpc>
                <a:spcPct val="200000"/>
              </a:lnSpc>
            </a:pPr>
            <a:r>
              <a:rPr lang="en-US" sz="2000" b="1" u="sng" spc="300" dirty="0" smtClean="0">
                <a:latin typeface="Aleo" panose="020F0502020204030203" pitchFamily="34" charset="0"/>
              </a:rPr>
              <a:t>Topic</a:t>
            </a:r>
            <a:r>
              <a:rPr lang="id-ID" sz="2000" b="1" u="sng" spc="300" dirty="0" smtClean="0">
                <a:latin typeface="Aleo" panose="020F0502020204030203" pitchFamily="34" charset="0"/>
              </a:rPr>
              <a:t> </a:t>
            </a:r>
            <a:r>
              <a:rPr lang="en-US" sz="2000" b="1" u="sng" spc="300" dirty="0" smtClean="0">
                <a:latin typeface="Aleo" panose="020F0502020204030203" pitchFamily="34" charset="0"/>
              </a:rPr>
              <a:t>Discussion</a:t>
            </a:r>
          </a:p>
          <a:p>
            <a:pPr marL="338138" indent="-338138">
              <a:buAutoNum type="arabicPeriod"/>
            </a:pPr>
            <a:r>
              <a:rPr lang="id-ID" sz="2000" dirty="0" err="1" smtClean="0">
                <a:latin typeface="Aleo" panose="020F0502020204030203" pitchFamily="34" charset="0"/>
              </a:rPr>
              <a:t>Web</a:t>
            </a:r>
            <a:r>
              <a:rPr lang="id-ID" sz="2000" dirty="0" smtClean="0">
                <a:latin typeface="Aleo" panose="020F0502020204030203" pitchFamily="34" charset="0"/>
              </a:rPr>
              <a:t> </a:t>
            </a:r>
            <a:r>
              <a:rPr lang="id-ID" sz="2000" dirty="0" err="1" smtClean="0">
                <a:latin typeface="Aleo" panose="020F0502020204030203" pitchFamily="34" charset="0"/>
              </a:rPr>
              <a:t>Protocol</a:t>
            </a:r>
            <a:r>
              <a:rPr lang="id-ID" sz="2000" dirty="0" smtClean="0">
                <a:latin typeface="Aleo" panose="020F0502020204030203" pitchFamily="34" charset="0"/>
              </a:rPr>
              <a:t> &amp; </a:t>
            </a:r>
            <a:r>
              <a:rPr lang="id-ID" sz="2000" dirty="0" err="1" smtClean="0">
                <a:latin typeface="Aleo" panose="020F0502020204030203" pitchFamily="34" charset="0"/>
              </a:rPr>
              <a:t>Cryptosystem</a:t>
            </a:r>
            <a:endParaRPr lang="id-ID" sz="2000" dirty="0" smtClean="0">
              <a:latin typeface="Aleo" panose="020F0502020204030203" pitchFamily="34" charset="0"/>
            </a:endParaRPr>
          </a:p>
          <a:p>
            <a:pPr marL="338138" indent="-338138">
              <a:buAutoNum type="arabicPeriod"/>
            </a:pPr>
            <a:r>
              <a:rPr lang="id-ID" sz="2000" dirty="0" smtClean="0">
                <a:latin typeface="Aleo" panose="020F0502020204030203" pitchFamily="34" charset="0"/>
              </a:rPr>
              <a:t>HTTP</a:t>
            </a:r>
          </a:p>
          <a:p>
            <a:pPr marL="338138" indent="-338138">
              <a:buAutoNum type="arabicPeriod"/>
            </a:pPr>
            <a:r>
              <a:rPr lang="id-ID" sz="2000" dirty="0" smtClean="0">
                <a:latin typeface="Aleo" panose="020F0502020204030203" pitchFamily="34" charset="0"/>
              </a:rPr>
              <a:t>SSL</a:t>
            </a:r>
          </a:p>
          <a:p>
            <a:pPr marL="338138" indent="-338138">
              <a:buAutoNum type="arabicPeriod"/>
            </a:pPr>
            <a:r>
              <a:rPr lang="id-ID" sz="2000" dirty="0" smtClean="0">
                <a:latin typeface="Aleo" panose="020F0502020204030203" pitchFamily="34" charset="0"/>
              </a:rPr>
              <a:t>HTTPS</a:t>
            </a:r>
          </a:p>
          <a:p>
            <a:pPr marL="338138" indent="-338138">
              <a:buAutoNum type="arabicPeriod"/>
            </a:pPr>
            <a:r>
              <a:rPr lang="id-ID" sz="2000" dirty="0" smtClean="0">
                <a:latin typeface="Aleo" panose="020F0502020204030203" pitchFamily="34" charset="0"/>
              </a:rPr>
              <a:t>Server &amp; </a:t>
            </a:r>
            <a:r>
              <a:rPr lang="id-ID" sz="2000" dirty="0" err="1" smtClean="0">
                <a:latin typeface="Aleo" panose="020F0502020204030203" pitchFamily="34" charset="0"/>
              </a:rPr>
              <a:t>Client</a:t>
            </a:r>
            <a:r>
              <a:rPr lang="id-ID" sz="2000" dirty="0" smtClean="0">
                <a:latin typeface="Aleo" panose="020F0502020204030203" pitchFamily="34" charset="0"/>
              </a:rPr>
              <a:t> </a:t>
            </a:r>
            <a:r>
              <a:rPr lang="id-ID" sz="2000" dirty="0" err="1" smtClean="0">
                <a:latin typeface="Aleo" panose="020F0502020204030203" pitchFamily="34" charset="0"/>
              </a:rPr>
              <a:t>Certificate</a:t>
            </a:r>
            <a:endParaRPr lang="en-US" sz="2000" dirty="0">
              <a:latin typeface="Aleo" panose="020F0502020204030203" pitchFamily="34" charset="0"/>
            </a:endParaRPr>
          </a:p>
        </p:txBody>
      </p:sp>
      <p:pic>
        <p:nvPicPr>
          <p:cNvPr id="12" name="Picture 11"/>
          <p:cNvPicPr>
            <a:picLocks noChangeAspect="1"/>
          </p:cNvPicPr>
          <p:nvPr/>
        </p:nvPicPr>
        <p:blipFill rotWithShape="1">
          <a:blip r:embed="rId2"/>
          <a:srcRect l="864" t="1043" r="1056" b="1492"/>
          <a:stretch/>
        </p:blipFill>
        <p:spPr>
          <a:xfrm>
            <a:off x="866692" y="1744393"/>
            <a:ext cx="4811151" cy="4586069"/>
          </a:xfrm>
          <a:prstGeom prst="rect">
            <a:avLst/>
          </a:prstGeom>
        </p:spPr>
      </p:pic>
    </p:spTree>
    <p:extLst>
      <p:ext uri="{BB962C8B-B14F-4D97-AF65-F5344CB8AC3E}">
        <p14:creationId xmlns:p14="http://schemas.microsoft.com/office/powerpoint/2010/main" val="26279841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HTTP  (</a:t>
            </a:r>
            <a:r>
              <a:rPr lang="id-ID" sz="3200" dirty="0" err="1" smtClean="0">
                <a:solidFill>
                  <a:schemeClr val="bg1"/>
                </a:solidFill>
                <a:latin typeface="Aleo" panose="020F0502020204030203" pitchFamily="34" charset="0"/>
              </a:rPr>
              <a:t>Hypertext</a:t>
            </a:r>
            <a:r>
              <a:rPr lang="id-ID" sz="3200" dirty="0" smtClean="0">
                <a:solidFill>
                  <a:schemeClr val="bg1"/>
                </a:solidFill>
                <a:latin typeface="Aleo" panose="020F0502020204030203" pitchFamily="34" charset="0"/>
              </a:rPr>
              <a:t> Transfer </a:t>
            </a:r>
            <a:r>
              <a:rPr lang="id-ID" sz="3200" dirty="0" err="1" smtClean="0">
                <a:solidFill>
                  <a:schemeClr val="bg1"/>
                </a:solidFill>
                <a:latin typeface="Aleo" panose="020F0502020204030203" pitchFamily="34" charset="0"/>
              </a:rPr>
              <a:t>Protocol</a:t>
            </a:r>
            <a:r>
              <a:rPr lang="id-ID" sz="3200" dirty="0" smtClean="0">
                <a:solidFill>
                  <a:schemeClr val="bg1"/>
                </a:solidFill>
                <a:latin typeface="Aleo" panose="020F0502020204030203" pitchFamily="34" charset="0"/>
              </a:rPr>
              <a:t>) </a:t>
            </a:r>
            <a:endParaRPr lang="en-US" sz="3200" dirty="0">
              <a:solidFill>
                <a:schemeClr val="bg1"/>
              </a:solidFill>
              <a:latin typeface="Aleo" panose="020F0502020204030203" pitchFamily="34" charset="0"/>
            </a:endParaRPr>
          </a:p>
        </p:txBody>
      </p:sp>
      <p:sp>
        <p:nvSpPr>
          <p:cNvPr id="7" name="Rectangle 6"/>
          <p:cNvSpPr/>
          <p:nvPr/>
        </p:nvSpPr>
        <p:spPr>
          <a:xfrm>
            <a:off x="375139" y="925343"/>
            <a:ext cx="5884983" cy="615553"/>
          </a:xfrm>
          <a:prstGeom prst="rect">
            <a:avLst/>
          </a:prstGeom>
        </p:spPr>
        <p:txBody>
          <a:bodyPr wrap="square">
            <a:spAutoFit/>
          </a:bodyPr>
          <a:lstStyle/>
          <a:p>
            <a:pPr marL="285750" indent="-285750">
              <a:buFont typeface="Arial" panose="020B0604020202020204" pitchFamily="34" charset="0"/>
              <a:buChar char="•"/>
            </a:pPr>
            <a:r>
              <a:rPr lang="en-US" sz="1700" dirty="0">
                <a:latin typeface="Aleo" panose="020F0502020204030203" pitchFamily="34" charset="0"/>
              </a:rPr>
              <a:t>Hypertext Transfer Protocol, is the application-level protocol that is used to transfer data on the Web.</a:t>
            </a:r>
          </a:p>
        </p:txBody>
      </p:sp>
      <p:sp>
        <p:nvSpPr>
          <p:cNvPr id="8" name="Rectangle 7"/>
          <p:cNvSpPr/>
          <p:nvPr/>
        </p:nvSpPr>
        <p:spPr>
          <a:xfrm>
            <a:off x="375140" y="1540896"/>
            <a:ext cx="4034374" cy="353943"/>
          </a:xfrm>
          <a:prstGeom prst="rect">
            <a:avLst/>
          </a:prstGeom>
        </p:spPr>
        <p:txBody>
          <a:bodyPr wrap="none">
            <a:spAutoFit/>
          </a:bodyPr>
          <a:lstStyle/>
          <a:p>
            <a:pPr marL="285750" indent="-285750">
              <a:buFont typeface="Arial" panose="020B0604020202020204" pitchFamily="34" charset="0"/>
              <a:buChar char="•"/>
            </a:pPr>
            <a:r>
              <a:rPr lang="pt-BR" sz="1700" dirty="0">
                <a:latin typeface="Aleo" panose="020F0502020204030203" pitchFamily="34" charset="0"/>
              </a:rPr>
              <a:t>HTTP Is a request-response </a:t>
            </a:r>
            <a:r>
              <a:rPr lang="pt-BR" sz="1700" dirty="0" smtClean="0">
                <a:latin typeface="Aleo" panose="020F0502020204030203" pitchFamily="34" charset="0"/>
              </a:rPr>
              <a:t>protocol</a:t>
            </a:r>
            <a:r>
              <a:rPr lang="id-ID" sz="1700" dirty="0" smtClean="0">
                <a:latin typeface="Aleo" panose="020F0502020204030203" pitchFamily="34" charset="0"/>
              </a:rPr>
              <a:t>.</a:t>
            </a:r>
            <a:endParaRPr lang="en-US" sz="1700" dirty="0">
              <a:latin typeface="Aleo" panose="020F0502020204030203" pitchFamily="34" charset="0"/>
            </a:endParaRPr>
          </a:p>
        </p:txBody>
      </p:sp>
      <p:pic>
        <p:nvPicPr>
          <p:cNvPr id="9" name="Picture 8"/>
          <p:cNvPicPr>
            <a:picLocks noChangeAspect="1"/>
          </p:cNvPicPr>
          <p:nvPr/>
        </p:nvPicPr>
        <p:blipFill rotWithShape="1">
          <a:blip r:embed="rId2"/>
          <a:srcRect l="13605" t="17399" r="12137" b="15812"/>
          <a:stretch/>
        </p:blipFill>
        <p:spPr>
          <a:xfrm>
            <a:off x="6641775" y="925343"/>
            <a:ext cx="5333453" cy="3832187"/>
          </a:xfrm>
          <a:prstGeom prst="rect">
            <a:avLst/>
          </a:prstGeom>
        </p:spPr>
      </p:pic>
      <p:pic>
        <p:nvPicPr>
          <p:cNvPr id="2" name="Picture 1"/>
          <p:cNvPicPr>
            <a:picLocks noChangeAspect="1"/>
          </p:cNvPicPr>
          <p:nvPr/>
        </p:nvPicPr>
        <p:blipFill rotWithShape="1">
          <a:blip r:embed="rId3"/>
          <a:srcRect l="1164"/>
          <a:stretch/>
        </p:blipFill>
        <p:spPr>
          <a:xfrm>
            <a:off x="754920" y="2006048"/>
            <a:ext cx="5571462" cy="4421256"/>
          </a:xfrm>
          <a:prstGeom prst="rect">
            <a:avLst/>
          </a:prstGeom>
        </p:spPr>
      </p:pic>
    </p:spTree>
    <p:extLst>
      <p:ext uri="{BB962C8B-B14F-4D97-AF65-F5344CB8AC3E}">
        <p14:creationId xmlns:p14="http://schemas.microsoft.com/office/powerpoint/2010/main" val="2730060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811328" y="2922244"/>
            <a:ext cx="10569368" cy="1754326"/>
          </a:xfrm>
          <a:prstGeom prst="rect">
            <a:avLst/>
          </a:prstGeom>
          <a:noFill/>
        </p:spPr>
        <p:txBody>
          <a:bodyPr wrap="none" lIns="91440" tIns="45720" rIns="91440" bIns="45720">
            <a:spAutoFit/>
          </a:bodyPr>
          <a:lstStyle/>
          <a:p>
            <a:pPr algn="ctr"/>
            <a:r>
              <a:rPr lang="id-ID" sz="5400" dirty="0" smtClean="0">
                <a:ln w="0">
                  <a:solidFill>
                    <a:schemeClr val="bg1"/>
                  </a:solidFill>
                </a:ln>
                <a:effectLst>
                  <a:outerShdw blurRad="38100" dist="19050" dir="2700000" algn="tl" rotWithShape="0">
                    <a:schemeClr val="dk1">
                      <a:alpha val="40000"/>
                    </a:schemeClr>
                  </a:outerShdw>
                </a:effectLst>
              </a:rPr>
              <a:t>Apa Yang Dipelajari </a:t>
            </a:r>
          </a:p>
          <a:p>
            <a:pPr algn="ctr"/>
            <a:r>
              <a:rPr lang="id-ID" sz="5400" dirty="0" smtClean="0">
                <a:ln w="0">
                  <a:solidFill>
                    <a:schemeClr val="bg1"/>
                  </a:solidFill>
                </a:ln>
                <a:effectLst>
                  <a:outerShdw blurRad="38100" dist="19050" dir="2700000" algn="tl" rotWithShape="0">
                    <a:schemeClr val="dk1">
                      <a:alpha val="40000"/>
                    </a:schemeClr>
                  </a:outerShdw>
                </a:effectLst>
              </a:rPr>
              <a:t>Dalam Keamanan Sistem Komputer ?</a:t>
            </a:r>
            <a:endParaRPr lang="en-US" sz="5400" b="0" cap="none" spc="0" dirty="0">
              <a:ln w="0">
                <a:solidFill>
                  <a:schemeClr val="bg1"/>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80084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8761" y="1013052"/>
            <a:ext cx="6873239" cy="4052474"/>
          </a:xfrm>
          <a:prstGeom prst="rect">
            <a:avLst/>
          </a:prstGeom>
        </p:spPr>
      </p:pic>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HTTP </a:t>
            </a:r>
            <a:r>
              <a:rPr lang="en-US" sz="3200" dirty="0" smtClean="0">
                <a:solidFill>
                  <a:schemeClr val="bg1"/>
                </a:solidFill>
                <a:latin typeface="Aleo" panose="020F0502020204030203" pitchFamily="34" charset="0"/>
              </a:rPr>
              <a:t>Security Issue</a:t>
            </a:r>
            <a:r>
              <a:rPr lang="id-ID" sz="3200" dirty="0" smtClean="0">
                <a:solidFill>
                  <a:schemeClr val="bg1"/>
                </a:solidFill>
                <a:latin typeface="Aleo" panose="020F0502020204030203" pitchFamily="34" charset="0"/>
              </a:rPr>
              <a:t>s</a:t>
            </a:r>
            <a:endParaRPr lang="en-US" sz="3200" dirty="0">
              <a:solidFill>
                <a:schemeClr val="bg1"/>
              </a:solidFill>
              <a:latin typeface="Aleo" panose="020F0502020204030203" pitchFamily="34" charset="0"/>
            </a:endParaRPr>
          </a:p>
        </p:txBody>
      </p:sp>
      <p:sp>
        <p:nvSpPr>
          <p:cNvPr id="7" name="Rectangle 6"/>
          <p:cNvSpPr/>
          <p:nvPr/>
        </p:nvSpPr>
        <p:spPr>
          <a:xfrm>
            <a:off x="375140" y="3039289"/>
            <a:ext cx="7741918" cy="1400383"/>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Aleo" panose="020F0502020204030203" pitchFamily="34" charset="0"/>
              </a:rPr>
              <a:t>Insecure</a:t>
            </a:r>
            <a:r>
              <a:rPr lang="id-ID" sz="1700" dirty="0" smtClean="0">
                <a:latin typeface="Aleo" panose="020F0502020204030203" pitchFamily="34" charset="0"/>
              </a:rPr>
              <a:t> </a:t>
            </a:r>
            <a:r>
              <a:rPr lang="en-US" sz="1700" dirty="0" smtClean="0">
                <a:latin typeface="Aleo" panose="020F0502020204030203" pitchFamily="34" charset="0"/>
              </a:rPr>
              <a:t>Line</a:t>
            </a:r>
            <a:endParaRPr lang="id-ID" sz="1700" dirty="0" smtClean="0">
              <a:latin typeface="Aleo" panose="020F0502020204030203" pitchFamily="34" charset="0"/>
            </a:endParaRPr>
          </a:p>
          <a:p>
            <a:pPr marL="285750" indent="-285750">
              <a:buFont typeface="Arial" panose="020B0604020202020204" pitchFamily="34" charset="0"/>
              <a:buChar char="•"/>
            </a:pPr>
            <a:r>
              <a:rPr lang="id-ID" sz="1700" dirty="0" smtClean="0">
                <a:latin typeface="Aleo" panose="020F0502020204030203" pitchFamily="34" charset="0"/>
              </a:rPr>
              <a:t>All data </a:t>
            </a:r>
            <a:r>
              <a:rPr lang="en-US" sz="1700" dirty="0" smtClean="0">
                <a:latin typeface="Aleo" panose="020F0502020204030203" pitchFamily="34" charset="0"/>
              </a:rPr>
              <a:t>through</a:t>
            </a:r>
            <a:r>
              <a:rPr lang="id-ID" sz="1700" dirty="0" smtClean="0">
                <a:latin typeface="Aleo" panose="020F0502020204030203" pitchFamily="34" charset="0"/>
              </a:rPr>
              <a:t> internet </a:t>
            </a:r>
            <a:r>
              <a:rPr lang="en-US" sz="1700" dirty="0" smtClean="0">
                <a:latin typeface="Aleo" panose="020F0502020204030203" pitchFamily="34" charset="0"/>
              </a:rPr>
              <a:t>with</a:t>
            </a:r>
            <a:r>
              <a:rPr lang="id-ID" sz="1700" dirty="0" smtClean="0">
                <a:latin typeface="Aleo" panose="020F0502020204030203" pitchFamily="34" charset="0"/>
              </a:rPr>
              <a:t> </a:t>
            </a:r>
            <a:r>
              <a:rPr lang="en-US" sz="1700" dirty="0" smtClean="0">
                <a:latin typeface="Aleo" panose="020F0502020204030203" pitchFamily="34" charset="0"/>
              </a:rPr>
              <a:t>plaintext</a:t>
            </a:r>
            <a:endParaRPr lang="id-ID" sz="1700" dirty="0" smtClean="0">
              <a:latin typeface="Aleo" panose="020F0502020204030203" pitchFamily="34" charset="0"/>
            </a:endParaRPr>
          </a:p>
          <a:p>
            <a:pPr marL="285750" indent="-285750">
              <a:buFont typeface="Arial" panose="020B0604020202020204" pitchFamily="34" charset="0"/>
              <a:buChar char="•"/>
            </a:pPr>
            <a:r>
              <a:rPr lang="en-US" sz="1700" dirty="0" smtClean="0">
                <a:latin typeface="Aleo" panose="020F0502020204030203" pitchFamily="34" charset="0"/>
              </a:rPr>
              <a:t>Easy to intercept</a:t>
            </a:r>
          </a:p>
          <a:p>
            <a:pPr marL="285750" indent="-285750">
              <a:buFont typeface="Arial" panose="020B0604020202020204" pitchFamily="34" charset="0"/>
              <a:buChar char="•"/>
            </a:pPr>
            <a:r>
              <a:rPr lang="en-US" sz="1700" dirty="0" smtClean="0">
                <a:latin typeface="Aleo" panose="020F0502020204030203" pitchFamily="34" charset="0"/>
              </a:rPr>
              <a:t>No guarantee the data from server is legitimate </a:t>
            </a:r>
            <a:r>
              <a:rPr lang="id-ID" sz="1700" dirty="0" smtClean="0">
                <a:latin typeface="Aleo" panose="020F0502020204030203" pitchFamily="34" charset="0"/>
              </a:rPr>
              <a:t>data</a:t>
            </a:r>
          </a:p>
          <a:p>
            <a:pPr marL="285750" indent="-285750">
              <a:buFont typeface="Arial" panose="020B0604020202020204" pitchFamily="34" charset="0"/>
              <a:buChar char="•"/>
            </a:pPr>
            <a:r>
              <a:rPr lang="en-US" sz="1700" dirty="0" smtClean="0">
                <a:latin typeface="Aleo" panose="020F0502020204030203" pitchFamily="34" charset="0"/>
              </a:rPr>
              <a:t>Hard to detect the real authority</a:t>
            </a:r>
            <a:endParaRPr lang="en-US" sz="1700" dirty="0">
              <a:latin typeface="Aleo" panose="020F0502020204030203" pitchFamily="34" charset="0"/>
            </a:endParaRPr>
          </a:p>
        </p:txBody>
      </p:sp>
      <p:sp>
        <p:nvSpPr>
          <p:cNvPr id="8" name="Rectangle 7"/>
          <p:cNvSpPr/>
          <p:nvPr/>
        </p:nvSpPr>
        <p:spPr>
          <a:xfrm>
            <a:off x="375140" y="1192630"/>
            <a:ext cx="7741918" cy="1138773"/>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Aleo" panose="020F0502020204030203" pitchFamily="34" charset="0"/>
              </a:rPr>
              <a:t>E-mail &amp; Password </a:t>
            </a:r>
          </a:p>
          <a:p>
            <a:pPr marL="285750" indent="-285750">
              <a:buFont typeface="Arial" panose="020B0604020202020204" pitchFamily="34" charset="0"/>
              <a:buChar char="•"/>
            </a:pPr>
            <a:r>
              <a:rPr lang="en-US" sz="1700" dirty="0" smtClean="0">
                <a:latin typeface="Aleo" panose="020F0502020204030203" pitchFamily="34" charset="0"/>
              </a:rPr>
              <a:t>Bank Account / Credit Card</a:t>
            </a:r>
          </a:p>
          <a:p>
            <a:pPr marL="285750" indent="-285750">
              <a:buFont typeface="Arial" panose="020B0604020202020204" pitchFamily="34" charset="0"/>
              <a:buChar char="•"/>
            </a:pPr>
            <a:r>
              <a:rPr lang="en-US" sz="1700" dirty="0" smtClean="0">
                <a:latin typeface="Aleo" panose="020F0502020204030203" pitchFamily="34" charset="0"/>
              </a:rPr>
              <a:t>Sensitive Information </a:t>
            </a:r>
          </a:p>
          <a:p>
            <a:pPr marL="285750" indent="-285750">
              <a:buFont typeface="Arial" panose="020B0604020202020204" pitchFamily="34" charset="0"/>
              <a:buChar char="•"/>
            </a:pPr>
            <a:r>
              <a:rPr lang="en-US" sz="1700" dirty="0" smtClean="0">
                <a:latin typeface="Aleo" panose="020F0502020204030203" pitchFamily="34" charset="0"/>
              </a:rPr>
              <a:t>Private Information </a:t>
            </a:r>
          </a:p>
        </p:txBody>
      </p:sp>
      <p:sp>
        <p:nvSpPr>
          <p:cNvPr id="9" name="Rectangle 8"/>
          <p:cNvSpPr/>
          <p:nvPr/>
        </p:nvSpPr>
        <p:spPr>
          <a:xfrm>
            <a:off x="375140" y="838687"/>
            <a:ext cx="7741918" cy="353943"/>
          </a:xfrm>
          <a:prstGeom prst="rect">
            <a:avLst/>
          </a:prstGeom>
        </p:spPr>
        <p:txBody>
          <a:bodyPr wrap="square">
            <a:spAutoFit/>
          </a:bodyPr>
          <a:lstStyle/>
          <a:p>
            <a:r>
              <a:rPr lang="id-ID" sz="1700" dirty="0" smtClean="0">
                <a:latin typeface="Aleo" panose="020F0502020204030203" pitchFamily="34" charset="0"/>
              </a:rPr>
              <a:t>DATA WE USED TO OVER ON INTERNET</a:t>
            </a:r>
            <a:endParaRPr lang="en-US" sz="1700" dirty="0">
              <a:latin typeface="Aleo" panose="020F0502020204030203" pitchFamily="34" charset="0"/>
            </a:endParaRPr>
          </a:p>
        </p:txBody>
      </p:sp>
      <p:sp>
        <p:nvSpPr>
          <p:cNvPr id="10" name="Rectangle 9"/>
          <p:cNvSpPr/>
          <p:nvPr/>
        </p:nvSpPr>
        <p:spPr>
          <a:xfrm>
            <a:off x="375140" y="2685346"/>
            <a:ext cx="7741918" cy="353943"/>
          </a:xfrm>
          <a:prstGeom prst="rect">
            <a:avLst/>
          </a:prstGeom>
        </p:spPr>
        <p:txBody>
          <a:bodyPr wrap="square">
            <a:spAutoFit/>
          </a:bodyPr>
          <a:lstStyle/>
          <a:p>
            <a:r>
              <a:rPr lang="id-ID" sz="1700" dirty="0" smtClean="0">
                <a:latin typeface="Aleo" panose="020F0502020204030203" pitchFamily="34" charset="0"/>
              </a:rPr>
              <a:t>I S S U E </a:t>
            </a:r>
            <a:endParaRPr lang="en-US" sz="1700" dirty="0">
              <a:latin typeface="Aleo" panose="020F0502020204030203" pitchFamily="34" charset="0"/>
            </a:endParaRPr>
          </a:p>
        </p:txBody>
      </p:sp>
    </p:spTree>
    <p:extLst>
      <p:ext uri="{BB962C8B-B14F-4D97-AF65-F5344CB8AC3E}">
        <p14:creationId xmlns:p14="http://schemas.microsoft.com/office/powerpoint/2010/main" val="27456033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SSL  (</a:t>
            </a:r>
            <a:r>
              <a:rPr lang="en-US" sz="3200" dirty="0" smtClean="0">
                <a:solidFill>
                  <a:schemeClr val="bg1"/>
                </a:solidFill>
                <a:latin typeface="Aleo" panose="020F0502020204030203" pitchFamily="34" charset="0"/>
              </a:rPr>
              <a:t>Secure Socket Layer</a:t>
            </a:r>
            <a:r>
              <a:rPr lang="id-ID" sz="3200" dirty="0" smtClean="0">
                <a:solidFill>
                  <a:schemeClr val="bg1"/>
                </a:solidFill>
                <a:latin typeface="Aleo" panose="020F0502020204030203" pitchFamily="34" charset="0"/>
              </a:rPr>
              <a:t>) </a:t>
            </a:r>
            <a:endParaRPr lang="en-US" sz="3200" dirty="0">
              <a:solidFill>
                <a:schemeClr val="bg1"/>
              </a:solidFill>
              <a:latin typeface="Aleo" panose="020F0502020204030203" pitchFamily="34" charset="0"/>
            </a:endParaRPr>
          </a:p>
        </p:txBody>
      </p:sp>
      <p:pic>
        <p:nvPicPr>
          <p:cNvPr id="11" name="Picture 6" descr="https://www.verticalswitch.com/wp-content/uploads/2014/08/SSL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782" y="881960"/>
            <a:ext cx="1416149" cy="141614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75140" y="1282257"/>
            <a:ext cx="7868528" cy="615553"/>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Aleo" panose="020F0502020204030203" pitchFamily="34" charset="0"/>
              </a:rPr>
              <a:t>Secure Sockets Layer</a:t>
            </a:r>
            <a:r>
              <a:rPr lang="id-ID" sz="1700" dirty="0" smtClean="0">
                <a:latin typeface="Aleo" panose="020F0502020204030203" pitchFamily="34" charset="0"/>
              </a:rPr>
              <a:t> (SSL) </a:t>
            </a:r>
            <a:r>
              <a:rPr lang="en-US" sz="1700" dirty="0" smtClean="0">
                <a:latin typeface="Aleo" panose="020F0502020204030203" pitchFamily="34" charset="0"/>
              </a:rPr>
              <a:t>is the standard security technology for creating encrypted communication between a web server and a browser</a:t>
            </a:r>
            <a:r>
              <a:rPr lang="id-ID" sz="1700" dirty="0" smtClean="0">
                <a:latin typeface="Aleo" panose="020F0502020204030203" pitchFamily="34" charset="0"/>
              </a:rPr>
              <a:t>.</a:t>
            </a:r>
            <a:endParaRPr lang="en-US" sz="1700" dirty="0">
              <a:latin typeface="Aleo" panose="020F0502020204030203" pitchFamily="34" charset="0"/>
            </a:endParaRPr>
          </a:p>
        </p:txBody>
      </p:sp>
      <p:sp>
        <p:nvSpPr>
          <p:cNvPr id="13" name="Rectangle 12"/>
          <p:cNvSpPr/>
          <p:nvPr/>
        </p:nvSpPr>
        <p:spPr>
          <a:xfrm>
            <a:off x="375140" y="1897810"/>
            <a:ext cx="7741918" cy="877163"/>
          </a:xfrm>
          <a:prstGeom prst="rect">
            <a:avLst/>
          </a:prstGeom>
        </p:spPr>
        <p:txBody>
          <a:bodyPr wrap="square">
            <a:spAutoFit/>
          </a:bodyPr>
          <a:lstStyle/>
          <a:p>
            <a:pPr marL="285750" indent="-285750">
              <a:buFont typeface="Arial" panose="020B0604020202020204" pitchFamily="34" charset="0"/>
              <a:buChar char="•"/>
            </a:pPr>
            <a:r>
              <a:rPr lang="en-US" sz="1700" dirty="0">
                <a:latin typeface="Aleo" panose="020F0502020204030203" pitchFamily="34" charset="0"/>
              </a:rPr>
              <a:t>SSL uses a combination of public-key and symmetric-key encryption to secure a connection between two machines, typically a Web or mail server and a client machine</a:t>
            </a:r>
            <a:r>
              <a:rPr lang="id-ID" sz="1700" dirty="0" smtClean="0">
                <a:latin typeface="Aleo" panose="020F0502020204030203" pitchFamily="34" charset="0"/>
              </a:rPr>
              <a:t>.</a:t>
            </a:r>
            <a:endParaRPr lang="en-US" sz="1700" dirty="0">
              <a:latin typeface="Aleo" panose="020F0502020204030203" pitchFamily="34" charset="0"/>
            </a:endParaRPr>
          </a:p>
        </p:txBody>
      </p:sp>
      <p:pic>
        <p:nvPicPr>
          <p:cNvPr id="14" name="Picture 13"/>
          <p:cNvPicPr>
            <a:picLocks noChangeAspect="1"/>
          </p:cNvPicPr>
          <p:nvPr/>
        </p:nvPicPr>
        <p:blipFill>
          <a:blip r:embed="rId4"/>
          <a:stretch>
            <a:fillRect/>
          </a:stretch>
        </p:blipFill>
        <p:spPr>
          <a:xfrm>
            <a:off x="375140" y="2774973"/>
            <a:ext cx="8515642" cy="2917565"/>
          </a:xfrm>
          <a:prstGeom prst="rect">
            <a:avLst/>
          </a:prstGeom>
        </p:spPr>
      </p:pic>
    </p:spTree>
    <p:extLst>
      <p:ext uri="{BB962C8B-B14F-4D97-AF65-F5344CB8AC3E}">
        <p14:creationId xmlns:p14="http://schemas.microsoft.com/office/powerpoint/2010/main" val="30073900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HTTPS  (</a:t>
            </a:r>
            <a:r>
              <a:rPr lang="id-ID" sz="3200" dirty="0" err="1" smtClean="0">
                <a:solidFill>
                  <a:schemeClr val="bg1"/>
                </a:solidFill>
                <a:latin typeface="Aleo" panose="020F0502020204030203" pitchFamily="34" charset="0"/>
              </a:rPr>
              <a:t>Hypertext</a:t>
            </a:r>
            <a:r>
              <a:rPr lang="id-ID" sz="3200" dirty="0" smtClean="0">
                <a:solidFill>
                  <a:schemeClr val="bg1"/>
                </a:solidFill>
                <a:latin typeface="Aleo" panose="020F0502020204030203" pitchFamily="34" charset="0"/>
              </a:rPr>
              <a:t> Transfer </a:t>
            </a:r>
            <a:r>
              <a:rPr lang="id-ID" sz="3200" dirty="0" err="1" smtClean="0">
                <a:solidFill>
                  <a:schemeClr val="bg1"/>
                </a:solidFill>
                <a:latin typeface="Aleo" panose="020F0502020204030203" pitchFamily="34" charset="0"/>
              </a:rPr>
              <a:t>Protocol</a:t>
            </a:r>
            <a:r>
              <a:rPr lang="id-ID" sz="3200" dirty="0" smtClean="0">
                <a:solidFill>
                  <a:schemeClr val="bg1"/>
                </a:solidFill>
                <a:latin typeface="Aleo" panose="020F0502020204030203" pitchFamily="34" charset="0"/>
              </a:rPr>
              <a:t> </a:t>
            </a:r>
            <a:r>
              <a:rPr lang="id-ID" sz="3200" dirty="0" err="1" smtClean="0">
                <a:solidFill>
                  <a:schemeClr val="bg1"/>
                </a:solidFill>
                <a:latin typeface="Aleo" panose="020F0502020204030203" pitchFamily="34" charset="0"/>
              </a:rPr>
              <a:t>Secure</a:t>
            </a:r>
            <a:r>
              <a:rPr lang="id-ID" sz="3200" dirty="0" smtClean="0">
                <a:solidFill>
                  <a:schemeClr val="bg1"/>
                </a:solidFill>
                <a:latin typeface="Aleo" panose="020F0502020204030203" pitchFamily="34" charset="0"/>
              </a:rPr>
              <a:t>) </a:t>
            </a:r>
            <a:endParaRPr lang="en-US" sz="3200" dirty="0">
              <a:solidFill>
                <a:schemeClr val="bg1"/>
              </a:solidFill>
              <a:latin typeface="Aleo" panose="020F0502020204030203" pitchFamily="34" charset="0"/>
            </a:endParaRPr>
          </a:p>
        </p:txBody>
      </p:sp>
      <p:pic>
        <p:nvPicPr>
          <p:cNvPr id="3" name="Picture 2"/>
          <p:cNvPicPr>
            <a:picLocks noChangeAspect="1"/>
          </p:cNvPicPr>
          <p:nvPr/>
        </p:nvPicPr>
        <p:blipFill>
          <a:blip r:embed="rId2"/>
          <a:stretch>
            <a:fillRect/>
          </a:stretch>
        </p:blipFill>
        <p:spPr>
          <a:xfrm>
            <a:off x="5580239" y="703467"/>
            <a:ext cx="6611762" cy="5903810"/>
          </a:xfrm>
          <a:prstGeom prst="rect">
            <a:avLst/>
          </a:prstGeom>
        </p:spPr>
      </p:pic>
      <p:sp>
        <p:nvSpPr>
          <p:cNvPr id="2" name="Rectangle 1"/>
          <p:cNvSpPr/>
          <p:nvPr/>
        </p:nvSpPr>
        <p:spPr>
          <a:xfrm>
            <a:off x="127819" y="858316"/>
            <a:ext cx="5270091" cy="1138773"/>
          </a:xfrm>
          <a:prstGeom prst="rect">
            <a:avLst/>
          </a:prstGeom>
        </p:spPr>
        <p:txBody>
          <a:bodyPr wrap="square">
            <a:spAutoFit/>
          </a:bodyPr>
          <a:lstStyle/>
          <a:p>
            <a:r>
              <a:rPr lang="en-US" sz="1700" dirty="0">
                <a:latin typeface="Aleo" panose="020F0502020204030203" pitchFamily="34" charset="0"/>
              </a:rPr>
              <a:t>Hyper Text Transfer Protocol Secure (HTTPS) is the secure version of HTTP, the protocol over which data is sent between your browser and the website that you are connected to.</a:t>
            </a:r>
          </a:p>
        </p:txBody>
      </p:sp>
      <p:sp>
        <p:nvSpPr>
          <p:cNvPr id="5" name="Rectangle 4"/>
          <p:cNvSpPr/>
          <p:nvPr/>
        </p:nvSpPr>
        <p:spPr>
          <a:xfrm>
            <a:off x="127819" y="2270630"/>
            <a:ext cx="5270091" cy="923330"/>
          </a:xfrm>
          <a:prstGeom prst="rect">
            <a:avLst/>
          </a:prstGeom>
        </p:spPr>
        <p:txBody>
          <a:bodyPr wrap="square">
            <a:spAutoFit/>
          </a:bodyPr>
          <a:lstStyle/>
          <a:p>
            <a:r>
              <a:rPr lang="en-US" dirty="0">
                <a:latin typeface="Aleo" panose="020F0502020204030203" pitchFamily="34" charset="0"/>
              </a:rPr>
              <a:t>HTTPS is often used to protect highly confidential online transactions like online banking and online shopping </a:t>
            </a:r>
            <a:r>
              <a:rPr lang="en-US" sz="1700" dirty="0">
                <a:latin typeface="Aleo" panose="020F0502020204030203" pitchFamily="34" charset="0"/>
              </a:rPr>
              <a:t>order</a:t>
            </a:r>
            <a:r>
              <a:rPr lang="en-US" dirty="0">
                <a:latin typeface="Aleo" panose="020F0502020204030203" pitchFamily="34" charset="0"/>
              </a:rPr>
              <a:t> forms.</a:t>
            </a:r>
          </a:p>
        </p:txBody>
      </p:sp>
      <p:sp>
        <p:nvSpPr>
          <p:cNvPr id="6" name="Rectangle 5"/>
          <p:cNvSpPr/>
          <p:nvPr/>
        </p:nvSpPr>
        <p:spPr>
          <a:xfrm>
            <a:off x="127819" y="3467501"/>
            <a:ext cx="5270091" cy="1200329"/>
          </a:xfrm>
          <a:prstGeom prst="rect">
            <a:avLst/>
          </a:prstGeom>
        </p:spPr>
        <p:txBody>
          <a:bodyPr wrap="square">
            <a:spAutoFit/>
          </a:bodyPr>
          <a:lstStyle/>
          <a:p>
            <a:r>
              <a:rPr lang="en-US" dirty="0">
                <a:latin typeface="Aleo" panose="020F0502020204030203" pitchFamily="34" charset="0"/>
              </a:rPr>
              <a:t>HTTPS pages typically use one of two secure protocols to encrypt communications - SSL (Secure Sockets Layer) or TLS (Transport Layer Security).</a:t>
            </a:r>
          </a:p>
        </p:txBody>
      </p:sp>
    </p:spTree>
    <p:extLst>
      <p:ext uri="{BB962C8B-B14F-4D97-AF65-F5344CB8AC3E}">
        <p14:creationId xmlns:p14="http://schemas.microsoft.com/office/powerpoint/2010/main" val="785326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HTTPS  (</a:t>
            </a:r>
            <a:r>
              <a:rPr lang="id-ID" sz="3200" dirty="0" err="1" smtClean="0">
                <a:solidFill>
                  <a:schemeClr val="bg1"/>
                </a:solidFill>
                <a:latin typeface="Aleo" panose="020F0502020204030203" pitchFamily="34" charset="0"/>
              </a:rPr>
              <a:t>Hypertext</a:t>
            </a:r>
            <a:r>
              <a:rPr lang="id-ID" sz="3200" dirty="0" smtClean="0">
                <a:solidFill>
                  <a:schemeClr val="bg1"/>
                </a:solidFill>
                <a:latin typeface="Aleo" panose="020F0502020204030203" pitchFamily="34" charset="0"/>
              </a:rPr>
              <a:t> Transfer </a:t>
            </a:r>
            <a:r>
              <a:rPr lang="id-ID" sz="3200" dirty="0" err="1" smtClean="0">
                <a:solidFill>
                  <a:schemeClr val="bg1"/>
                </a:solidFill>
                <a:latin typeface="Aleo" panose="020F0502020204030203" pitchFamily="34" charset="0"/>
              </a:rPr>
              <a:t>Protocol</a:t>
            </a:r>
            <a:r>
              <a:rPr lang="id-ID" sz="3200" dirty="0" smtClean="0">
                <a:solidFill>
                  <a:schemeClr val="bg1"/>
                </a:solidFill>
                <a:latin typeface="Aleo" panose="020F0502020204030203" pitchFamily="34" charset="0"/>
              </a:rPr>
              <a:t> </a:t>
            </a:r>
            <a:r>
              <a:rPr lang="id-ID" sz="3200" dirty="0" err="1" smtClean="0">
                <a:solidFill>
                  <a:schemeClr val="bg1"/>
                </a:solidFill>
                <a:latin typeface="Aleo" panose="020F0502020204030203" pitchFamily="34" charset="0"/>
              </a:rPr>
              <a:t>Secure</a:t>
            </a:r>
            <a:r>
              <a:rPr lang="id-ID" sz="3200" dirty="0" smtClean="0">
                <a:solidFill>
                  <a:schemeClr val="bg1"/>
                </a:solidFill>
                <a:latin typeface="Aleo" panose="020F0502020204030203" pitchFamily="34" charset="0"/>
              </a:rPr>
              <a:t> </a:t>
            </a:r>
            <a:r>
              <a:rPr lang="id-ID" sz="3200" dirty="0" err="1" smtClean="0">
                <a:solidFill>
                  <a:schemeClr val="bg1"/>
                </a:solidFill>
                <a:latin typeface="Aleo" panose="020F0502020204030203" pitchFamily="34" charset="0"/>
              </a:rPr>
              <a:t>Layer</a:t>
            </a:r>
            <a:r>
              <a:rPr lang="id-ID" sz="3200" dirty="0" smtClean="0">
                <a:solidFill>
                  <a:schemeClr val="bg1"/>
                </a:solidFill>
                <a:latin typeface="Aleo" panose="020F0502020204030203" pitchFamily="34" charset="0"/>
              </a:rPr>
              <a:t>) </a:t>
            </a:r>
            <a:endParaRPr lang="en-US" sz="3200" dirty="0">
              <a:solidFill>
                <a:schemeClr val="bg1"/>
              </a:solidFill>
              <a:latin typeface="Aleo" panose="020F0502020204030203" pitchFamily="34" charset="0"/>
            </a:endParaRPr>
          </a:p>
        </p:txBody>
      </p:sp>
      <p:sp>
        <p:nvSpPr>
          <p:cNvPr id="3" name="Rectangle 2"/>
          <p:cNvSpPr/>
          <p:nvPr/>
        </p:nvSpPr>
        <p:spPr>
          <a:xfrm>
            <a:off x="4681188" y="1078245"/>
            <a:ext cx="2829623" cy="400110"/>
          </a:xfrm>
          <a:prstGeom prst="rect">
            <a:avLst/>
          </a:prstGeom>
        </p:spPr>
        <p:txBody>
          <a:bodyPr wrap="square">
            <a:spAutoFit/>
          </a:bodyPr>
          <a:lstStyle/>
          <a:p>
            <a:pPr algn="ctr"/>
            <a:r>
              <a:rPr lang="id-ID" sz="2000" dirty="0" smtClean="0">
                <a:latin typeface="Aleo" panose="020F0502020204030203" pitchFamily="34" charset="0"/>
              </a:rPr>
              <a:t>HTTPS  =  HTTP  +  SSL</a:t>
            </a:r>
            <a:endParaRPr lang="en-US" sz="2000" dirty="0">
              <a:latin typeface="Aleo" panose="020F0502020204030203" pitchFamily="34" charset="0"/>
            </a:endParaRPr>
          </a:p>
        </p:txBody>
      </p:sp>
      <p:pic>
        <p:nvPicPr>
          <p:cNvPr id="5" name="Picture 4"/>
          <p:cNvPicPr>
            <a:picLocks noChangeAspect="1"/>
          </p:cNvPicPr>
          <p:nvPr/>
        </p:nvPicPr>
        <p:blipFill>
          <a:blip r:embed="rId2"/>
          <a:stretch>
            <a:fillRect/>
          </a:stretch>
        </p:blipFill>
        <p:spPr>
          <a:xfrm>
            <a:off x="1145047" y="1829890"/>
            <a:ext cx="9901906" cy="3509026"/>
          </a:xfrm>
          <a:prstGeom prst="rect">
            <a:avLst/>
          </a:prstGeom>
        </p:spPr>
      </p:pic>
    </p:spTree>
    <p:extLst>
      <p:ext uri="{BB962C8B-B14F-4D97-AF65-F5344CB8AC3E}">
        <p14:creationId xmlns:p14="http://schemas.microsoft.com/office/powerpoint/2010/main" val="9837769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584775"/>
          </a:xfrm>
          <a:prstGeom prst="rect">
            <a:avLst/>
          </a:prstGeom>
          <a:solidFill>
            <a:schemeClr val="tx1"/>
          </a:solidFill>
          <a:ln>
            <a:solidFill>
              <a:schemeClr val="tx1"/>
            </a:solidFill>
          </a:ln>
        </p:spPr>
        <p:txBody>
          <a:bodyPr wrap="square" rtlCol="0">
            <a:spAutoFit/>
          </a:bodyPr>
          <a:lstStyle/>
          <a:p>
            <a:r>
              <a:rPr lang="id-ID" sz="3200" dirty="0" smtClean="0">
                <a:solidFill>
                  <a:schemeClr val="bg1"/>
                </a:solidFill>
                <a:latin typeface="Aleo" panose="020F0502020204030203" pitchFamily="34" charset="0"/>
              </a:rPr>
              <a:t>HTTPS  (</a:t>
            </a:r>
            <a:r>
              <a:rPr lang="id-ID" sz="3200" dirty="0" err="1" smtClean="0">
                <a:solidFill>
                  <a:schemeClr val="bg1"/>
                </a:solidFill>
                <a:latin typeface="Aleo" panose="020F0502020204030203" pitchFamily="34" charset="0"/>
              </a:rPr>
              <a:t>Hypertext</a:t>
            </a:r>
            <a:r>
              <a:rPr lang="id-ID" sz="3200" dirty="0" smtClean="0">
                <a:solidFill>
                  <a:schemeClr val="bg1"/>
                </a:solidFill>
                <a:latin typeface="Aleo" panose="020F0502020204030203" pitchFamily="34" charset="0"/>
              </a:rPr>
              <a:t> Transfer </a:t>
            </a:r>
            <a:r>
              <a:rPr lang="id-ID" sz="3200" dirty="0" err="1" smtClean="0">
                <a:solidFill>
                  <a:schemeClr val="bg1"/>
                </a:solidFill>
                <a:latin typeface="Aleo" panose="020F0502020204030203" pitchFamily="34" charset="0"/>
              </a:rPr>
              <a:t>Protocol</a:t>
            </a:r>
            <a:r>
              <a:rPr lang="id-ID" sz="3200" dirty="0" smtClean="0">
                <a:solidFill>
                  <a:schemeClr val="bg1"/>
                </a:solidFill>
                <a:latin typeface="Aleo" panose="020F0502020204030203" pitchFamily="34" charset="0"/>
              </a:rPr>
              <a:t> </a:t>
            </a:r>
            <a:r>
              <a:rPr lang="id-ID" sz="3200" dirty="0" err="1" smtClean="0">
                <a:solidFill>
                  <a:schemeClr val="bg1"/>
                </a:solidFill>
                <a:latin typeface="Aleo" panose="020F0502020204030203" pitchFamily="34" charset="0"/>
              </a:rPr>
              <a:t>Secure</a:t>
            </a:r>
            <a:r>
              <a:rPr lang="id-ID" sz="3200" dirty="0" smtClean="0">
                <a:solidFill>
                  <a:schemeClr val="bg1"/>
                </a:solidFill>
                <a:latin typeface="Aleo" panose="020F0502020204030203" pitchFamily="34" charset="0"/>
              </a:rPr>
              <a:t>) </a:t>
            </a:r>
            <a:endParaRPr lang="en-US" sz="3200" dirty="0">
              <a:solidFill>
                <a:schemeClr val="bg1"/>
              </a:solidFill>
              <a:latin typeface="Aleo" panose="020F0502020204030203" pitchFamily="34" charset="0"/>
            </a:endParaRPr>
          </a:p>
        </p:txBody>
      </p:sp>
      <p:pic>
        <p:nvPicPr>
          <p:cNvPr id="5" name="Picture 4"/>
          <p:cNvPicPr>
            <a:picLocks noChangeAspect="1"/>
          </p:cNvPicPr>
          <p:nvPr/>
        </p:nvPicPr>
        <p:blipFill>
          <a:blip r:embed="rId2"/>
          <a:stretch>
            <a:fillRect/>
          </a:stretch>
        </p:blipFill>
        <p:spPr>
          <a:xfrm>
            <a:off x="2224087" y="1021633"/>
            <a:ext cx="7743825" cy="5581650"/>
          </a:xfrm>
          <a:prstGeom prst="rect">
            <a:avLst/>
          </a:prstGeom>
        </p:spPr>
      </p:pic>
    </p:spTree>
    <p:extLst>
      <p:ext uri="{BB962C8B-B14F-4D97-AF65-F5344CB8AC3E}">
        <p14:creationId xmlns:p14="http://schemas.microsoft.com/office/powerpoint/2010/main" val="3361387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265860" y="250875"/>
            <a:ext cx="11607272" cy="6001643"/>
          </a:xfrm>
          <a:prstGeom prst="rect">
            <a:avLst/>
          </a:prstGeom>
          <a:solidFill>
            <a:schemeClr val="accent1">
              <a:lumMod val="60000"/>
              <a:lumOff val="40000"/>
              <a:alpha val="75000"/>
            </a:schemeClr>
          </a:solidFill>
        </p:spPr>
        <p:txBody>
          <a:bodyPr wrap="square" rtlCol="0">
            <a:spAutoFit/>
          </a:bodyPr>
          <a:lstStyle/>
          <a:p>
            <a:pPr algn="ctr"/>
            <a:r>
              <a:rPr lang="id-ID" sz="3200" b="1" spc="500" dirty="0" smtClean="0"/>
              <a:t>MENURUT PARA AHLI </a:t>
            </a:r>
          </a:p>
          <a:p>
            <a:pPr algn="ctr"/>
            <a:endParaRPr lang="id-ID" b="1" dirty="0" smtClean="0"/>
          </a:p>
          <a:p>
            <a:pPr algn="just"/>
            <a:r>
              <a:rPr lang="id-ID" sz="3200" b="1" dirty="0" smtClean="0"/>
              <a:t>John </a:t>
            </a:r>
            <a:r>
              <a:rPr lang="id-ID" sz="3200" b="1" dirty="0"/>
              <a:t>D. Howard </a:t>
            </a:r>
            <a:r>
              <a:rPr lang="id-ID" sz="3200" dirty="0" smtClean="0"/>
              <a:t>:</a:t>
            </a:r>
            <a:r>
              <a:rPr lang="id-ID" sz="3200" b="1" dirty="0" smtClean="0"/>
              <a:t> </a:t>
            </a:r>
            <a:r>
              <a:rPr lang="id-ID" sz="3200" dirty="0"/>
              <a:t>“Keamanan komputer adalah tindakan </a:t>
            </a:r>
            <a:r>
              <a:rPr lang="id-ID" sz="3200" dirty="0" smtClean="0"/>
              <a:t>pencegahan </a:t>
            </a:r>
            <a:r>
              <a:rPr lang="id-ID" sz="3200" dirty="0"/>
              <a:t>dari serangan pengguna komputer atau pengakses jaringan yang tidak bertanggung jawab</a:t>
            </a:r>
            <a:r>
              <a:rPr lang="id-ID" sz="3200" dirty="0" smtClean="0"/>
              <a:t>”</a:t>
            </a:r>
          </a:p>
          <a:p>
            <a:pPr algn="just"/>
            <a:endParaRPr lang="id-ID" sz="3200" dirty="0"/>
          </a:p>
          <a:p>
            <a:pPr algn="just"/>
            <a:r>
              <a:rPr lang="en-US" sz="3200" b="1" dirty="0" err="1" smtClean="0"/>
              <a:t>Gollmann</a:t>
            </a:r>
            <a:r>
              <a:rPr lang="id-ID" sz="3200" b="1" dirty="0"/>
              <a:t> : </a:t>
            </a:r>
            <a:r>
              <a:rPr lang="id-ID" sz="3200" dirty="0"/>
              <a:t>“Keamanan komputer adalah berhubungan dengan pencegahan diri dan deteksi terhadap tindakan pengganggu yang tidak dikenali dalam system komputer</a:t>
            </a:r>
            <a:r>
              <a:rPr lang="id-ID" sz="3200" dirty="0" smtClean="0"/>
              <a:t>”</a:t>
            </a:r>
          </a:p>
          <a:p>
            <a:pPr algn="just"/>
            <a:endParaRPr lang="id-ID" sz="3200" dirty="0" smtClean="0"/>
          </a:p>
          <a:p>
            <a:pPr algn="just"/>
            <a:r>
              <a:rPr lang="id-ID" sz="3200" b="1" dirty="0" smtClean="0"/>
              <a:t>DBoma : </a:t>
            </a:r>
            <a:r>
              <a:rPr lang="id-ID" sz="3200" dirty="0" smtClean="0"/>
              <a:t>“Keamanan komputer adalah metode untuk menciptakan kenyamanan dalam menggunakan Teknologi Informasi” </a:t>
            </a:r>
            <a:endParaRPr lang="id-ID" sz="3200" b="1" dirty="0"/>
          </a:p>
        </p:txBody>
      </p:sp>
    </p:spTree>
    <p:extLst>
      <p:ext uri="{BB962C8B-B14F-4D97-AF65-F5344CB8AC3E}">
        <p14:creationId xmlns:p14="http://schemas.microsoft.com/office/powerpoint/2010/main" val="67760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2F154FD-A72B-420D-96CE-9BB5FA4DEF4C}">
  <we:reference id="wa104185333" version="1.0.0.0" store="en-us" storeType="OMEX"/>
  <we:alternateReferences>
    <we:reference id="WA104185333" version="1.0.0.0" store="WA10418533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9368</TotalTime>
  <Words>2689</Words>
  <Application>Microsoft Office PowerPoint</Application>
  <PresentationFormat>Widescreen</PresentationFormat>
  <Paragraphs>1097</Paragraphs>
  <Slides>84</Slides>
  <Notes>76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Adobe Fan Heiti Std B</vt:lpstr>
      <vt:lpstr>Aleo</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DIAS-BOMA</dc:creator>
  <cp:lastModifiedBy>SAID BAHTA</cp:lastModifiedBy>
  <cp:revision>2396</cp:revision>
  <dcterms:created xsi:type="dcterms:W3CDTF">2014-01-14T10:27:03Z</dcterms:created>
  <dcterms:modified xsi:type="dcterms:W3CDTF">2020-03-19T03:34:53Z</dcterms:modified>
</cp:coreProperties>
</file>